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24"/>
  </p:notesMasterIdLst>
  <p:handoutMasterIdLst>
    <p:handoutMasterId r:id="rId25"/>
  </p:handoutMasterIdLst>
  <p:sldIdLst>
    <p:sldId id="256" r:id="rId2"/>
    <p:sldId id="261" r:id="rId3"/>
    <p:sldId id="263" r:id="rId4"/>
    <p:sldId id="265" r:id="rId5"/>
    <p:sldId id="262"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277" r:id="rId22"/>
    <p:sldId id="279" r:id="rId23"/>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3707" autoAdjust="0"/>
  </p:normalViewPr>
  <p:slideViewPr>
    <p:cSldViewPr snapToGrid="0">
      <p:cViewPr varScale="1">
        <p:scale>
          <a:sx n="67" d="100"/>
          <a:sy n="67" d="100"/>
        </p:scale>
        <p:origin x="52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2021/12/25</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92778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059930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5964342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1787992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4670774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54460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673378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3196261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0538425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975278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803192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65099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92015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54905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012583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2021/12/25</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2021/12/25</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2021/12/25</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2021/12/25</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2021/12/25</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2021/12/25</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2021/12/25</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a:xfrm>
            <a:off x="388620" y="863326"/>
            <a:ext cx="9966960" cy="2926080"/>
          </a:xfrm>
        </p:spPr>
        <p:txBody>
          <a:bodyPr rtlCol="0">
            <a:normAutofit/>
          </a:bodyPr>
          <a:lstStyle/>
          <a:p>
            <a:pPr rtl="0"/>
            <a:r>
              <a:rPr lang="en-US" altLang="zh-CN" dirty="0">
                <a:latin typeface="Microsoft YaHei UI" panose="020B0503020204020204" pitchFamily="34" charset="-122"/>
                <a:ea typeface="Microsoft YaHei UI" panose="020B0503020204020204" pitchFamily="34" charset="-122"/>
              </a:rPr>
              <a:t>25.</a:t>
            </a:r>
            <a:r>
              <a:rPr lang="zh-CN" altLang="en-US" dirty="0">
                <a:latin typeface="Microsoft YaHei UI" panose="020B0503020204020204" pitchFamily="34" charset="-122"/>
                <a:ea typeface="Microsoft YaHei UI" panose="020B0503020204020204" pitchFamily="34" charset="-122"/>
              </a:rPr>
              <a:t>逗你一笑</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zh-CN" dirty="0"/>
              <a:t>幽默是如何产生的</a:t>
            </a:r>
            <a:r>
              <a:rPr lang="zh-CN" altLang="en-US" dirty="0"/>
              <a:t>？</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86896" y="58117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720000" algn="just">
              <a:lnSpc>
                <a:spcPct val="150000"/>
              </a:lnSpc>
              <a:spcBef>
                <a:spcPts val="0"/>
              </a:spcBef>
              <a:buNone/>
            </a:pPr>
            <a:r>
              <a:rPr lang="zh-CN" altLang="en-US" sz="2400" dirty="0"/>
              <a:t>（二）从礼貌原则看幽默的产生</a:t>
            </a:r>
          </a:p>
          <a:p>
            <a:pPr marL="45720" indent="0" algn="just">
              <a:lnSpc>
                <a:spcPct val="150000"/>
              </a:lnSpc>
              <a:buNone/>
            </a:pPr>
            <a:r>
              <a:rPr lang="zh-CN" altLang="en-US" sz="2000" dirty="0"/>
              <a:t>      </a:t>
            </a:r>
            <a:r>
              <a:rPr lang="zh-CN" altLang="en-US" sz="2000" dirty="0">
                <a:latin typeface="楷体" panose="02010609060101010101" pitchFamily="49" charset="-122"/>
                <a:ea typeface="楷体" panose="02010609060101010101" pitchFamily="49" charset="-122"/>
              </a:rPr>
              <a:t>礼貌原则</a:t>
            </a:r>
            <a:r>
              <a:rPr lang="zh-CN" altLang="en-US" sz="2000" dirty="0"/>
              <a:t>是由著名语言学家</a:t>
            </a:r>
            <a:r>
              <a:rPr lang="en-US" altLang="zh-CN" sz="2000" dirty="0"/>
              <a:t>Leech</a:t>
            </a:r>
            <a:r>
              <a:rPr lang="zh-CN" altLang="en-US" sz="2000" dirty="0"/>
              <a:t>（</a:t>
            </a:r>
            <a:r>
              <a:rPr lang="en-US" altLang="zh-CN" sz="2000" dirty="0"/>
              <a:t>1983</a:t>
            </a:r>
            <a:r>
              <a:rPr lang="zh-CN" altLang="en-US" sz="2000" dirty="0"/>
              <a:t>） 在他的 </a:t>
            </a:r>
            <a:r>
              <a:rPr lang="en-US" altLang="zh-CN" sz="2000" i="1" dirty="0"/>
              <a:t>Principles of Pragmatics </a:t>
            </a:r>
            <a:r>
              <a:rPr lang="zh-CN" altLang="en-US" sz="2000" dirty="0"/>
              <a:t>一书中提出来的。他之所以提出礼貌原则是因为他发现合作原则具有很大的局限性，比如无法解释为什么人们有时在谈话中会违反合作原则的准则。根据惠损关系，他提出了礼貌原则的六个详细准则</a:t>
            </a:r>
            <a:r>
              <a:rPr lang="en-US" altLang="zh-CN" sz="2000" dirty="0"/>
              <a:t>: 1) </a:t>
            </a:r>
            <a:r>
              <a:rPr lang="zh-CN" altLang="en-US" sz="2000" dirty="0"/>
              <a:t>策略准则，</a:t>
            </a:r>
            <a:r>
              <a:rPr lang="en-US" altLang="zh-CN" sz="2000" dirty="0"/>
              <a:t>2) </a:t>
            </a:r>
            <a:r>
              <a:rPr lang="zh-CN" altLang="en-US" sz="2000" dirty="0"/>
              <a:t>宽宏准则，</a:t>
            </a:r>
            <a:r>
              <a:rPr lang="en-US" altLang="zh-CN" sz="2000" dirty="0"/>
              <a:t>3) </a:t>
            </a:r>
            <a:r>
              <a:rPr lang="zh-CN" altLang="en-US" sz="2000" dirty="0"/>
              <a:t>赞扬准则，</a:t>
            </a:r>
            <a:r>
              <a:rPr lang="en-US" altLang="zh-CN" sz="2000" dirty="0"/>
              <a:t>4) </a:t>
            </a:r>
            <a:r>
              <a:rPr lang="zh-CN" altLang="en-US" sz="2000" dirty="0"/>
              <a:t>谦虚准则，</a:t>
            </a:r>
            <a:r>
              <a:rPr lang="en-US" altLang="zh-CN" sz="2000" dirty="0"/>
              <a:t>5) </a:t>
            </a:r>
            <a:r>
              <a:rPr lang="zh-CN" altLang="en-US" sz="2000" dirty="0"/>
              <a:t>赞同准则，</a:t>
            </a:r>
            <a:r>
              <a:rPr lang="en-US" altLang="zh-CN" sz="2000" dirty="0"/>
              <a:t>6) </a:t>
            </a:r>
            <a:r>
              <a:rPr lang="zh-CN" altLang="en-US" sz="2000" dirty="0"/>
              <a:t>同情准则 。利奇认为六个准则中， 并不是所有的准则都同等重要，有的准则比如策略准则就比其他准则在对话中更具约束力。</a:t>
            </a:r>
            <a:endParaRPr lang="en-US" altLang="zh-CN" sz="2000" dirty="0"/>
          </a:p>
        </p:txBody>
      </p:sp>
    </p:spTree>
    <p:extLst>
      <p:ext uri="{BB962C8B-B14F-4D97-AF65-F5344CB8AC3E}">
        <p14:creationId xmlns:p14="http://schemas.microsoft.com/office/powerpoint/2010/main" val="2134124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zh-CN" dirty="0"/>
              <a:t>幽默是如何产生的</a:t>
            </a:r>
            <a:r>
              <a:rPr lang="zh-CN" altLang="en-US" dirty="0"/>
              <a:t>？</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86896" y="58117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85165" y="1591702"/>
            <a:ext cx="10688320" cy="4715753"/>
          </a:xfrm>
        </p:spPr>
        <p:txBody>
          <a:bodyPr>
            <a:noAutofit/>
          </a:bodyPr>
          <a:lstStyle/>
          <a:p>
            <a:pPr marL="45720" indent="720000" algn="just">
              <a:lnSpc>
                <a:spcPct val="150000"/>
              </a:lnSpc>
              <a:spcBef>
                <a:spcPts val="0"/>
              </a:spcBef>
              <a:buNone/>
            </a:pPr>
            <a:r>
              <a:rPr lang="zh-CN" altLang="en-US" sz="2400" dirty="0"/>
              <a:t>（二）从礼貌原则看幽默的产生</a:t>
            </a:r>
          </a:p>
          <a:p>
            <a:pPr marL="45720" indent="0" algn="just">
              <a:lnSpc>
                <a:spcPct val="150000"/>
              </a:lnSpc>
              <a:buNone/>
            </a:pPr>
            <a:r>
              <a:rPr lang="zh-CN" altLang="en-US" sz="2000" dirty="0"/>
              <a:t>        然而，并不是所有的对话参与者都会遵循礼貌原则，有时为了达到特定效果，说话者会有意或者无意中违反礼貌原则，言语幽默效果便是其中原因之一。如下面</a:t>
            </a:r>
            <a:r>
              <a:rPr lang="en-US" altLang="zh-CN" sz="2000" dirty="0"/>
              <a:t>《</a:t>
            </a:r>
            <a:r>
              <a:rPr lang="zh-CN" altLang="en-US" sz="2000" dirty="0"/>
              <a:t>生活大爆炸</a:t>
            </a:r>
            <a:r>
              <a:rPr lang="en-US" altLang="zh-CN" sz="2000" dirty="0"/>
              <a:t>》</a:t>
            </a:r>
            <a:r>
              <a:rPr lang="zh-CN" altLang="en-US" sz="2000" dirty="0"/>
              <a:t>中的一个对话：</a:t>
            </a:r>
          </a:p>
          <a:p>
            <a:pPr marL="45720" indent="0" algn="just">
              <a:lnSpc>
                <a:spcPct val="100000"/>
              </a:lnSpc>
              <a:buNone/>
            </a:pPr>
            <a:r>
              <a:rPr lang="en-US" altLang="zh-CN" sz="2000" dirty="0">
                <a:latin typeface="Times New Roman" panose="02020603050405020304" pitchFamily="18" charset="0"/>
                <a:cs typeface="Times New Roman" panose="02020603050405020304" pitchFamily="18" charset="0"/>
              </a:rPr>
              <a:t>        Sheldon: Sorry</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I’ m late</a:t>
            </a:r>
            <a:r>
              <a:rPr lang="zh-CN" altLang="en-US" sz="2000" dirty="0">
                <a:latin typeface="Times New Roman" panose="02020603050405020304" pitchFamily="18" charset="0"/>
                <a:cs typeface="Times New Roman" panose="02020603050405020304" pitchFamily="18" charset="0"/>
              </a:rPr>
              <a:t>．</a:t>
            </a:r>
          </a:p>
          <a:p>
            <a:pPr marL="45720" indent="0" algn="just">
              <a:lnSpc>
                <a:spcPct val="100000"/>
              </a:lnSpc>
              <a:buNone/>
            </a:pPr>
            <a:r>
              <a:rPr lang="en-US" altLang="zh-CN" sz="2000" dirty="0">
                <a:latin typeface="Times New Roman" panose="02020603050405020304" pitchFamily="18" charset="0"/>
                <a:cs typeface="Times New Roman" panose="02020603050405020304" pitchFamily="18" charset="0"/>
              </a:rPr>
              <a:t>        Leonard: What happened?</a:t>
            </a:r>
          </a:p>
          <a:p>
            <a:pPr marL="45720" indent="0" algn="just">
              <a:lnSpc>
                <a:spcPct val="100000"/>
              </a:lnSpc>
              <a:buNone/>
            </a:pPr>
            <a:r>
              <a:rPr lang="en-US" altLang="zh-CN" sz="2000" dirty="0">
                <a:latin typeface="Times New Roman" panose="02020603050405020304" pitchFamily="18" charset="0"/>
                <a:cs typeface="Times New Roman" panose="02020603050405020304" pitchFamily="18" charset="0"/>
              </a:rPr>
              <a:t>        Sheldon: Nothing</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I just </a:t>
            </a:r>
            <a:r>
              <a:rPr lang="en-US" altLang="zh-CN" sz="2000" dirty="0" err="1">
                <a:latin typeface="Times New Roman" panose="02020603050405020304" pitchFamily="18" charset="0"/>
                <a:cs typeface="Times New Roman" panose="02020603050405020304" pitchFamily="18" charset="0"/>
              </a:rPr>
              <a:t>didn</a:t>
            </a:r>
            <a:r>
              <a:rPr lang="en-US" altLang="zh-CN" sz="2000" dirty="0">
                <a:latin typeface="Times New Roman" panose="02020603050405020304" pitchFamily="18" charset="0"/>
                <a:cs typeface="Times New Roman" panose="02020603050405020304" pitchFamily="18" charset="0"/>
              </a:rPr>
              <a:t>’ t really want to come</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Laughter)</a:t>
            </a:r>
          </a:p>
          <a:p>
            <a:pPr marL="45720" indent="0" algn="just">
              <a:lnSpc>
                <a:spcPct val="150000"/>
              </a:lnSpc>
              <a:buNone/>
            </a:pPr>
            <a:r>
              <a:rPr lang="zh-CN" altLang="en-US" sz="2000" dirty="0"/>
              <a:t>       按照策略准则，</a:t>
            </a:r>
            <a:r>
              <a:rPr lang="en-US" altLang="zh-CN" sz="2000" dirty="0"/>
              <a:t>Sheldon</a:t>
            </a:r>
            <a:r>
              <a:rPr lang="zh-CN" altLang="en-US" sz="2000" dirty="0"/>
              <a:t>本应该用善意的谎言来回答。然而，他并未这样委婉地回答而是直截了当地说自己根本不想来，这样直接的回答显得很不礼貌，但是却达到了极好的幽默效果。</a:t>
            </a:r>
          </a:p>
        </p:txBody>
      </p:sp>
    </p:spTree>
    <p:extLst>
      <p:ext uri="{BB962C8B-B14F-4D97-AF65-F5344CB8AC3E}">
        <p14:creationId xmlns:p14="http://schemas.microsoft.com/office/powerpoint/2010/main" val="2677030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en-US" dirty="0"/>
              <a:t>幽默如何被解读？</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3896" y="518748"/>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85165" y="1591702"/>
            <a:ext cx="10688320" cy="4715753"/>
          </a:xfrm>
        </p:spPr>
        <p:txBody>
          <a:bodyPr>
            <a:noAutofit/>
          </a:bodyPr>
          <a:lstStyle/>
          <a:p>
            <a:pPr marL="45720" indent="720000" algn="just">
              <a:lnSpc>
                <a:spcPct val="150000"/>
              </a:lnSpc>
              <a:spcBef>
                <a:spcPts val="0"/>
              </a:spcBef>
              <a:buNone/>
            </a:pPr>
            <a:r>
              <a:rPr lang="zh-CN" altLang="en-US" sz="2400" dirty="0"/>
              <a:t>（一）从言语行为的角度解读幽默</a:t>
            </a:r>
          </a:p>
          <a:p>
            <a:pPr marL="45720" indent="0" algn="just">
              <a:lnSpc>
                <a:spcPct val="200000"/>
              </a:lnSpc>
              <a:buNone/>
            </a:pPr>
            <a:r>
              <a:rPr lang="zh-CN" altLang="en-US" sz="2000" dirty="0">
                <a:latin typeface="楷体" panose="02010609060101010101" pitchFamily="49" charset="-122"/>
                <a:ea typeface="楷体" panose="02010609060101010101" pitchFamily="49" charset="-122"/>
              </a:rPr>
              <a:t>      言语行为理论</a:t>
            </a:r>
            <a:r>
              <a:rPr lang="zh-CN" altLang="en-US" sz="2000" dirty="0"/>
              <a:t>是英国哲学家奥斯汀（</a:t>
            </a:r>
            <a:r>
              <a:rPr lang="en-US" altLang="zh-CN" sz="2000" dirty="0"/>
              <a:t>Austin 1975</a:t>
            </a:r>
            <a:r>
              <a:rPr lang="zh-CN" altLang="en-US" sz="2000" dirty="0"/>
              <a:t>）针对当时盛行的逻辑实证主义和语言意义的实证研究所作出的一种回应。美国语言哲学家舍尔系统地发展了奥斯汀的言语行为学说。奥斯汀认为，当一个人说话时，他实际上同时完成了三种行为：</a:t>
            </a:r>
            <a:r>
              <a:rPr lang="zh-CN" altLang="en-US" sz="2000" dirty="0">
                <a:latin typeface="楷体" panose="02010609060101010101" pitchFamily="49" charset="-122"/>
                <a:ea typeface="楷体" panose="02010609060101010101" pitchFamily="49" charset="-122"/>
              </a:rPr>
              <a:t>言内行为（</a:t>
            </a:r>
            <a:r>
              <a:rPr lang="en-US" altLang="zh-CN" sz="2000" dirty="0">
                <a:latin typeface="Times New Roman" panose="02020603050405020304" pitchFamily="18" charset="0"/>
                <a:ea typeface="楷体" panose="02010609060101010101" pitchFamily="49" charset="-122"/>
                <a:cs typeface="Times New Roman" panose="02020603050405020304" pitchFamily="18" charset="0"/>
              </a:rPr>
              <a:t>locutionary act</a:t>
            </a:r>
            <a:r>
              <a:rPr lang="zh-CN" altLang="en-US" sz="20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000" dirty="0">
                <a:latin typeface="楷体" panose="02010609060101010101" pitchFamily="49" charset="-122"/>
                <a:ea typeface="楷体" panose="02010609060101010101" pitchFamily="49" charset="-122"/>
              </a:rPr>
              <a:t>、言外行为（</a:t>
            </a:r>
            <a:r>
              <a:rPr lang="en-US" altLang="zh-CN" sz="2000" dirty="0">
                <a:latin typeface="Times New Roman" panose="02020603050405020304" pitchFamily="18" charset="0"/>
                <a:ea typeface="楷体" panose="02010609060101010101" pitchFamily="49" charset="-122"/>
                <a:cs typeface="Times New Roman" panose="02020603050405020304" pitchFamily="18" charset="0"/>
              </a:rPr>
              <a:t>illocutionary act</a:t>
            </a:r>
            <a:r>
              <a:rPr lang="zh-CN" altLang="en-US" sz="2000" dirty="0">
                <a:latin typeface="楷体" panose="02010609060101010101" pitchFamily="49" charset="-122"/>
                <a:ea typeface="楷体" panose="02010609060101010101" pitchFamily="49" charset="-122"/>
              </a:rPr>
              <a:t>）、言后行为（</a:t>
            </a:r>
            <a:r>
              <a:rPr lang="en-US" altLang="zh-CN" sz="2000" dirty="0">
                <a:latin typeface="Times New Roman" panose="02020603050405020304" pitchFamily="18" charset="0"/>
                <a:ea typeface="楷体" panose="02010609060101010101" pitchFamily="49" charset="-122"/>
                <a:cs typeface="Times New Roman" panose="02020603050405020304" pitchFamily="18" charset="0"/>
              </a:rPr>
              <a:t>perlocutionary act</a:t>
            </a:r>
            <a:r>
              <a:rPr lang="zh-CN" altLang="en-US" sz="2000" dirty="0">
                <a:latin typeface="楷体" panose="02010609060101010101" pitchFamily="49" charset="-122"/>
                <a:ea typeface="楷体" panose="02010609060101010101" pitchFamily="49" charset="-122"/>
              </a:rPr>
              <a:t>）</a:t>
            </a:r>
            <a:r>
              <a:rPr lang="zh-CN" altLang="en-US" sz="2000" dirty="0"/>
              <a:t>。</a:t>
            </a:r>
            <a:endParaRPr lang="zh-CN"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13187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en-US" dirty="0"/>
              <a:t>幽默如何被解读？</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3896" y="518748"/>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85165" y="1591702"/>
            <a:ext cx="10688320" cy="4715753"/>
          </a:xfrm>
        </p:spPr>
        <p:txBody>
          <a:bodyPr>
            <a:noAutofit/>
          </a:bodyPr>
          <a:lstStyle/>
          <a:p>
            <a:pPr marL="45720" indent="720000" algn="just">
              <a:lnSpc>
                <a:spcPct val="150000"/>
              </a:lnSpc>
              <a:spcBef>
                <a:spcPts val="0"/>
              </a:spcBef>
              <a:buNone/>
            </a:pPr>
            <a:r>
              <a:rPr lang="zh-CN" altLang="en-US" sz="2400" dirty="0"/>
              <a:t>（一）从言语行为的角度解读幽默</a:t>
            </a:r>
          </a:p>
          <a:p>
            <a:pPr marL="45720" indent="0" algn="just">
              <a:lnSpc>
                <a:spcPct val="200000"/>
              </a:lnSpc>
              <a:buNone/>
            </a:pPr>
            <a:r>
              <a:rPr lang="zh-CN" altLang="en-US" sz="2000" dirty="0"/>
              <a:t>      </a:t>
            </a:r>
            <a:endParaRPr lang="zh-CN" altLang="en-US" sz="2000" dirty="0">
              <a:latin typeface="Times New Roman" panose="02020603050405020304" pitchFamily="18" charset="0"/>
              <a:cs typeface="Times New Roman" panose="02020603050405020304" pitchFamily="18" charset="0"/>
            </a:endParaRPr>
          </a:p>
        </p:txBody>
      </p:sp>
      <p:graphicFrame>
        <p:nvGraphicFramePr>
          <p:cNvPr id="7" name="表格 7">
            <a:extLst>
              <a:ext uri="{FF2B5EF4-FFF2-40B4-BE49-F238E27FC236}">
                <a16:creationId xmlns:a16="http://schemas.microsoft.com/office/drawing/2014/main" id="{24407ECF-1F9D-4E67-9115-432A38709F5D}"/>
              </a:ext>
            </a:extLst>
          </p:cNvPr>
          <p:cNvGraphicFramePr>
            <a:graphicFrameLocks noGrp="1"/>
          </p:cNvGraphicFramePr>
          <p:nvPr>
            <p:extLst>
              <p:ext uri="{D42A27DB-BD31-4B8C-83A1-F6EECF244321}">
                <p14:modId xmlns:p14="http://schemas.microsoft.com/office/powerpoint/2010/main" val="3524185235"/>
              </p:ext>
            </p:extLst>
          </p:nvPr>
        </p:nvGraphicFramePr>
        <p:xfrm>
          <a:off x="1514475" y="2257864"/>
          <a:ext cx="7997824" cy="3931920"/>
        </p:xfrm>
        <a:graphic>
          <a:graphicData uri="http://schemas.openxmlformats.org/drawingml/2006/table">
            <a:tbl>
              <a:tblPr firstRow="1" bandRow="1">
                <a:tableStyleId>{5C22544A-7EE6-4342-B048-85BDC9FD1C3A}</a:tableStyleId>
              </a:tblPr>
              <a:tblGrid>
                <a:gridCol w="1600200">
                  <a:extLst>
                    <a:ext uri="{9D8B030D-6E8A-4147-A177-3AD203B41FA5}">
                      <a16:colId xmlns:a16="http://schemas.microsoft.com/office/drawing/2014/main" val="1548111448"/>
                    </a:ext>
                  </a:extLst>
                </a:gridCol>
                <a:gridCol w="3688291">
                  <a:extLst>
                    <a:ext uri="{9D8B030D-6E8A-4147-A177-3AD203B41FA5}">
                      <a16:colId xmlns:a16="http://schemas.microsoft.com/office/drawing/2014/main" val="2735480962"/>
                    </a:ext>
                  </a:extLst>
                </a:gridCol>
                <a:gridCol w="2709333">
                  <a:extLst>
                    <a:ext uri="{9D8B030D-6E8A-4147-A177-3AD203B41FA5}">
                      <a16:colId xmlns:a16="http://schemas.microsoft.com/office/drawing/2014/main" val="1256170750"/>
                    </a:ext>
                  </a:extLst>
                </a:gridCol>
              </a:tblGrid>
              <a:tr h="370840">
                <a:tc>
                  <a:txBody>
                    <a:bodyPr/>
                    <a:lstStyle/>
                    <a:p>
                      <a:endParaRPr lang="zh-CN" altLang="en-US" dirty="0"/>
                    </a:p>
                  </a:txBody>
                  <a:tcPr>
                    <a:solidFill>
                      <a:schemeClr val="tx2">
                        <a:lumMod val="20000"/>
                        <a:lumOff val="80000"/>
                      </a:schemeClr>
                    </a:solidFill>
                  </a:tcPr>
                </a:tc>
                <a:tc>
                  <a:txBody>
                    <a:bodyPr/>
                    <a:lstStyle/>
                    <a:p>
                      <a:pPr algn="ctr"/>
                      <a:r>
                        <a:rPr lang="zh-CN" altLang="en-US" sz="2800" dirty="0">
                          <a:solidFill>
                            <a:srgbClr val="002060"/>
                          </a:solidFill>
                        </a:rPr>
                        <a:t>定义</a:t>
                      </a:r>
                    </a:p>
                  </a:txBody>
                  <a:tcPr>
                    <a:solidFill>
                      <a:schemeClr val="tx2">
                        <a:lumMod val="20000"/>
                        <a:lumOff val="80000"/>
                      </a:schemeClr>
                    </a:solidFill>
                  </a:tcPr>
                </a:tc>
                <a:tc>
                  <a:txBody>
                    <a:bodyPr/>
                    <a:lstStyle/>
                    <a:p>
                      <a:r>
                        <a:rPr lang="zh-CN" altLang="en-US" sz="1800" kern="1200" dirty="0">
                          <a:solidFill>
                            <a:srgbClr val="002060"/>
                          </a:solidFill>
                          <a:effectLst/>
                          <a:latin typeface="+mn-lt"/>
                          <a:ea typeface="+mn-ea"/>
                          <a:cs typeface="+mn-cs"/>
                        </a:rPr>
                        <a:t>以</a:t>
                      </a:r>
                      <a:r>
                        <a:rPr lang="zh-CN" altLang="zh-CN" sz="1800" kern="1200" dirty="0">
                          <a:solidFill>
                            <a:srgbClr val="002060"/>
                          </a:solidFill>
                          <a:effectLst/>
                          <a:latin typeface="+mn-lt"/>
                          <a:ea typeface="+mn-ea"/>
                          <a:cs typeface="+mn-cs"/>
                        </a:rPr>
                        <a:t>句子</a:t>
                      </a:r>
                      <a:r>
                        <a:rPr lang="zh-CN" altLang="en-US" sz="1800" kern="1200" dirty="0">
                          <a:solidFill>
                            <a:srgbClr val="002060"/>
                          </a:solidFill>
                          <a:effectLst/>
                          <a:latin typeface="+mn-lt"/>
                          <a:ea typeface="+mn-ea"/>
                          <a:cs typeface="+mn-cs"/>
                        </a:rPr>
                        <a:t>“</a:t>
                      </a:r>
                      <a:r>
                        <a:rPr lang="en-US" altLang="zh-CN" sz="1800" kern="1200" dirty="0">
                          <a:solidFill>
                            <a:srgbClr val="002060"/>
                          </a:solidFill>
                          <a:effectLst/>
                          <a:latin typeface="+mn-lt"/>
                          <a:ea typeface="+mn-ea"/>
                          <a:cs typeface="+mn-cs"/>
                        </a:rPr>
                        <a:t>It is cold in the room.</a:t>
                      </a:r>
                      <a:r>
                        <a:rPr lang="zh-CN" altLang="en-US" sz="1800" kern="1200" dirty="0">
                          <a:solidFill>
                            <a:srgbClr val="002060"/>
                          </a:solidFill>
                          <a:effectLst/>
                          <a:latin typeface="+mn-lt"/>
                          <a:ea typeface="+mn-ea"/>
                          <a:cs typeface="+mn-cs"/>
                        </a:rPr>
                        <a:t>”为例</a:t>
                      </a:r>
                      <a:endParaRPr lang="zh-CN" altLang="en-US" dirty="0">
                        <a:solidFill>
                          <a:srgbClr val="002060"/>
                        </a:solidFill>
                      </a:endParaRPr>
                    </a:p>
                  </a:txBody>
                  <a:tcPr>
                    <a:solidFill>
                      <a:schemeClr val="tx2">
                        <a:lumMod val="20000"/>
                        <a:lumOff val="80000"/>
                      </a:schemeClr>
                    </a:solidFill>
                  </a:tcPr>
                </a:tc>
                <a:extLst>
                  <a:ext uri="{0D108BD9-81ED-4DB2-BD59-A6C34878D82A}">
                    <a16:rowId xmlns:a16="http://schemas.microsoft.com/office/drawing/2014/main" val="53273134"/>
                  </a:ext>
                </a:extLst>
              </a:tr>
              <a:tr h="441325">
                <a:tc>
                  <a:txBody>
                    <a:bodyPr/>
                    <a:lstStyle/>
                    <a:p>
                      <a:pPr algn="ctr"/>
                      <a:r>
                        <a:rPr lang="zh-CN" altLang="en-US" sz="2400" dirty="0">
                          <a:solidFill>
                            <a:srgbClr val="002060"/>
                          </a:solidFill>
                          <a:latin typeface="黑体" panose="02010609060101010101" pitchFamily="49" charset="-122"/>
                          <a:ea typeface="黑体" panose="02010609060101010101" pitchFamily="49" charset="-122"/>
                        </a:rPr>
                        <a:t>言内行为</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kern="1200" dirty="0">
                          <a:solidFill>
                            <a:schemeClr val="dk1"/>
                          </a:solidFill>
                          <a:effectLst/>
                          <a:latin typeface="+mn-lt"/>
                          <a:ea typeface="+mn-ea"/>
                          <a:cs typeface="+mn-cs"/>
                        </a:rPr>
                        <a:t>说出词、短语和分句的行为，它是通过句法、词汇和音位来表达字面意义的行为</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kern="1200" dirty="0">
                          <a:solidFill>
                            <a:schemeClr val="dk1"/>
                          </a:solidFill>
                          <a:effectLst/>
                          <a:latin typeface="+mn-lt"/>
                          <a:ea typeface="+mn-ea"/>
                          <a:cs typeface="+mn-cs"/>
                        </a:rPr>
                        <a:t>言内行为就是发出</a:t>
                      </a:r>
                      <a:r>
                        <a:rPr lang="en-US" altLang="zh-CN" sz="1800" kern="1200" dirty="0">
                          <a:solidFill>
                            <a:schemeClr val="dk1"/>
                          </a:solidFill>
                          <a:effectLst/>
                          <a:latin typeface="+mn-lt"/>
                          <a:ea typeface="+mn-ea"/>
                          <a:cs typeface="+mn-cs"/>
                        </a:rPr>
                        <a:t>“it”, “is”, “cold”</a:t>
                      </a:r>
                      <a:r>
                        <a:rPr lang="zh-CN" altLang="zh-CN" sz="1800" kern="1200" dirty="0">
                          <a:solidFill>
                            <a:schemeClr val="dk1"/>
                          </a:solidFill>
                          <a:effectLst/>
                          <a:latin typeface="+mn-lt"/>
                          <a:ea typeface="+mn-ea"/>
                          <a:cs typeface="+mn-cs"/>
                        </a:rPr>
                        <a:t>等词</a:t>
                      </a:r>
                    </a:p>
                    <a:p>
                      <a:pPr algn="l"/>
                      <a:endParaRPr lang="zh-CN" altLang="en-US" dirty="0"/>
                    </a:p>
                  </a:txBody>
                  <a:tcPr/>
                </a:tc>
                <a:extLst>
                  <a:ext uri="{0D108BD9-81ED-4DB2-BD59-A6C34878D82A}">
                    <a16:rowId xmlns:a16="http://schemas.microsoft.com/office/drawing/2014/main" val="1631449063"/>
                  </a:ext>
                </a:extLst>
              </a:tr>
              <a:tr h="370840">
                <a:tc>
                  <a:txBody>
                    <a:bodyPr/>
                    <a:lstStyle/>
                    <a:p>
                      <a:pPr algn="ctr"/>
                      <a:r>
                        <a:rPr lang="zh-CN" altLang="en-US" sz="2400" dirty="0">
                          <a:solidFill>
                            <a:srgbClr val="002060"/>
                          </a:solidFill>
                          <a:latin typeface="黑体" panose="02010609060101010101" pitchFamily="49" charset="-122"/>
                          <a:ea typeface="黑体" panose="02010609060101010101" pitchFamily="49" charset="-122"/>
                        </a:rPr>
                        <a:t>言外行为</a:t>
                      </a:r>
                    </a:p>
                  </a:txBody>
                  <a:tcPr/>
                </a:tc>
                <a:tc>
                  <a:txBody>
                    <a:bodyPr/>
                    <a:lstStyle/>
                    <a:p>
                      <a:pPr algn="l"/>
                      <a:r>
                        <a:rPr lang="zh-CN" altLang="zh-CN" sz="1800" kern="1200" dirty="0">
                          <a:solidFill>
                            <a:schemeClr val="dk1"/>
                          </a:solidFill>
                          <a:effectLst/>
                          <a:latin typeface="+mn-lt"/>
                          <a:ea typeface="+mn-ea"/>
                          <a:cs typeface="+mn-cs"/>
                        </a:rPr>
                        <a:t>表达说话者的意图的行为，它是在说某些话时所实施的行为</a:t>
                      </a:r>
                      <a:endParaRPr lang="en-US" altLang="zh-CN" sz="1800" kern="1200" dirty="0">
                        <a:solidFill>
                          <a:schemeClr val="dk1"/>
                        </a:solidFill>
                        <a:effectLst/>
                        <a:latin typeface="+mn-lt"/>
                        <a:ea typeface="+mn-ea"/>
                        <a:cs typeface="+mn-cs"/>
                      </a:endParaRPr>
                    </a:p>
                  </a:txBody>
                  <a:tcPr/>
                </a:tc>
                <a:tc>
                  <a:txBody>
                    <a:bodyPr/>
                    <a:lstStyle/>
                    <a:p>
                      <a:pPr algn="l"/>
                      <a:r>
                        <a:rPr lang="zh-CN" altLang="zh-CN" sz="1800" kern="1200" dirty="0">
                          <a:solidFill>
                            <a:schemeClr val="dk1"/>
                          </a:solidFill>
                          <a:effectLst/>
                          <a:latin typeface="+mn-lt"/>
                          <a:ea typeface="+mn-ea"/>
                          <a:cs typeface="+mn-cs"/>
                        </a:rPr>
                        <a:t>说话人通过说这句话表达了他可能是想让听者关上门或者开空调的意图</a:t>
                      </a:r>
                      <a:endParaRPr lang="zh-CN" altLang="en-US" dirty="0"/>
                    </a:p>
                  </a:txBody>
                  <a:tcPr/>
                </a:tc>
                <a:extLst>
                  <a:ext uri="{0D108BD9-81ED-4DB2-BD59-A6C34878D82A}">
                    <a16:rowId xmlns:a16="http://schemas.microsoft.com/office/drawing/2014/main" val="555217824"/>
                  </a:ext>
                </a:extLst>
              </a:tr>
              <a:tr h="370840">
                <a:tc>
                  <a:txBody>
                    <a:bodyPr/>
                    <a:lstStyle/>
                    <a:p>
                      <a:pPr algn="ctr"/>
                      <a:r>
                        <a:rPr lang="zh-CN" altLang="en-US" sz="2400" dirty="0">
                          <a:solidFill>
                            <a:srgbClr val="002060"/>
                          </a:solidFill>
                          <a:latin typeface="黑体" panose="02010609060101010101" pitchFamily="49" charset="-122"/>
                          <a:ea typeface="黑体" panose="02010609060101010101" pitchFamily="49" charset="-122"/>
                        </a:rPr>
                        <a:t>言后行为</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kern="1200" dirty="0">
                          <a:solidFill>
                            <a:schemeClr val="dk1"/>
                          </a:solidFill>
                          <a:effectLst/>
                          <a:latin typeface="+mn-lt"/>
                          <a:ea typeface="+mn-ea"/>
                          <a:cs typeface="+mn-cs"/>
                        </a:rPr>
                        <a:t>通过某些话所实施的行为，或讲某些话所导致的行为，它是话语所产生的后果或所引起的变化，它是通过讲某些话所完成的行为</a:t>
                      </a:r>
                      <a:endParaRPr lang="en-US" altLang="zh-CN" sz="1800" kern="1200" dirty="0">
                        <a:solidFill>
                          <a:schemeClr val="dk1"/>
                        </a:solidFill>
                        <a:effectLst/>
                        <a:latin typeface="+mn-lt"/>
                        <a:ea typeface="+mn-ea"/>
                        <a:cs typeface="+mn-cs"/>
                      </a:endParaRPr>
                    </a:p>
                    <a:p>
                      <a:pPr algn="l"/>
                      <a:endParaRPr lang="zh-CN" altLang="en-US" dirty="0"/>
                    </a:p>
                  </a:txBody>
                  <a:tcPr/>
                </a:tc>
                <a:tc>
                  <a:txBody>
                    <a:bodyPr/>
                    <a:lstStyle/>
                    <a:p>
                      <a:pPr algn="l"/>
                      <a:r>
                        <a:rPr lang="zh-CN" altLang="zh-CN" sz="1800" kern="1200" dirty="0">
                          <a:solidFill>
                            <a:schemeClr val="dk1"/>
                          </a:solidFill>
                          <a:effectLst/>
                          <a:latin typeface="+mn-lt"/>
                          <a:ea typeface="+mn-ea"/>
                          <a:cs typeface="+mn-cs"/>
                        </a:rPr>
                        <a:t>听者听到这句话后所做出的反应，例如关上门或者是打开空调</a:t>
                      </a:r>
                      <a:endParaRPr lang="zh-CN" altLang="en-US" dirty="0"/>
                    </a:p>
                  </a:txBody>
                  <a:tcPr/>
                </a:tc>
                <a:extLst>
                  <a:ext uri="{0D108BD9-81ED-4DB2-BD59-A6C34878D82A}">
                    <a16:rowId xmlns:a16="http://schemas.microsoft.com/office/drawing/2014/main" val="140732168"/>
                  </a:ext>
                </a:extLst>
              </a:tr>
            </a:tbl>
          </a:graphicData>
        </a:graphic>
      </p:graphicFrame>
    </p:spTree>
    <p:extLst>
      <p:ext uri="{BB962C8B-B14F-4D97-AF65-F5344CB8AC3E}">
        <p14:creationId xmlns:p14="http://schemas.microsoft.com/office/powerpoint/2010/main" val="1774015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en-US" dirty="0"/>
              <a:t>幽默如何被解读？</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3896" y="518748"/>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85165" y="1321005"/>
            <a:ext cx="10688320" cy="4715753"/>
          </a:xfrm>
        </p:spPr>
        <p:txBody>
          <a:bodyPr>
            <a:noAutofit/>
          </a:bodyPr>
          <a:lstStyle/>
          <a:p>
            <a:pPr marL="45720" indent="720000" algn="just">
              <a:lnSpc>
                <a:spcPct val="150000"/>
              </a:lnSpc>
              <a:spcBef>
                <a:spcPts val="0"/>
              </a:spcBef>
              <a:buNone/>
            </a:pPr>
            <a:r>
              <a:rPr lang="zh-CN" altLang="en-US" sz="2400" dirty="0"/>
              <a:t>（一）从言语行为的角度解读幽默</a:t>
            </a:r>
          </a:p>
          <a:p>
            <a:pPr marL="45720" indent="0" algn="just">
              <a:lnSpc>
                <a:spcPct val="200000"/>
              </a:lnSpc>
              <a:buNone/>
            </a:pPr>
            <a:r>
              <a:rPr lang="zh-CN" altLang="en-US" sz="2000" dirty="0"/>
              <a:t>      </a:t>
            </a:r>
            <a:endParaRPr lang="zh-CN" altLang="en-US" sz="2000"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0514276F-2A96-4988-9D40-9984768A8F6B}"/>
              </a:ext>
            </a:extLst>
          </p:cNvPr>
          <p:cNvSpPr txBox="1"/>
          <p:nvPr/>
        </p:nvSpPr>
        <p:spPr>
          <a:xfrm>
            <a:off x="962924" y="2000638"/>
            <a:ext cx="9563734" cy="4708981"/>
          </a:xfrm>
          <a:prstGeom prst="rect">
            <a:avLst/>
          </a:prstGeom>
          <a:noFill/>
        </p:spPr>
        <p:txBody>
          <a:bodyPr wrap="square">
            <a:spAutoFit/>
          </a:bodyPr>
          <a:lstStyle/>
          <a:p>
            <a:r>
              <a:rPr lang="zh-CN" altLang="en-US" sz="2000" dirty="0">
                <a:solidFill>
                  <a:schemeClr val="accent1"/>
                </a:solidFill>
                <a:latin typeface="Microsoft YaHei UI" panose="020B0503020204020204" pitchFamily="34" charset="-122"/>
                <a:ea typeface="Microsoft YaHei UI" panose="020B0503020204020204" pitchFamily="34" charset="-122"/>
              </a:rPr>
              <a:t>       当同样的言语行为产生不同的言外之意时，说话者指的是其中一种言外之意，但读者会在语境的影响下理解成另一种言外之意，不同于说话者的本意，最后才恍然大悟。如同下面的例子：</a:t>
            </a:r>
          </a:p>
          <a:p>
            <a:pPr indent="457200"/>
            <a:r>
              <a:rPr lang="zh-CN" altLang="en-US" sz="2000" kern="100" dirty="0">
                <a:solidFill>
                  <a:schemeClr val="accent1"/>
                </a:solidFill>
                <a:latin typeface="华文楷体" panose="02010600040101010101" pitchFamily="2" charset="-122"/>
                <a:ea typeface="华文楷体" panose="02010600040101010101" pitchFamily="2" charset="-122"/>
              </a:rPr>
              <a:t>    小王，刚买了辆奥拓，半夜在清静的三环路上试车，他正开得高兴，一辆大奔从后面超上来，要超过的时候，开大奔家伙，伸出头来，冲小王喊了一句：“伙计，开过大奔吗？” 然后就一溜烟开远了，小王半天才回过味儿来，开大奔，有什么了不起的，啊，呸。</a:t>
            </a:r>
          </a:p>
          <a:p>
            <a:pPr indent="457200"/>
            <a:r>
              <a:rPr lang="zh-CN" altLang="en-US" sz="2000" kern="100" dirty="0">
                <a:solidFill>
                  <a:schemeClr val="accent1"/>
                </a:solidFill>
                <a:latin typeface="华文楷体" panose="02010600040101010101" pitchFamily="2" charset="-122"/>
                <a:ea typeface="华文楷体" panose="02010600040101010101" pitchFamily="2" charset="-122"/>
              </a:rPr>
              <a:t>一会儿小王就忘了这事，高高兴兴地又开了一圈儿。他正高兴呢，那辆大奔又从后面开过来了，好像也在遛车，超车时，开大奔的家伙又冲小王喊了一句：“伙计，开过大奔吗？ ” 这下气着了小王，加速想追，可是也追不上呀，干气也没办法。</a:t>
            </a:r>
          </a:p>
          <a:p>
            <a:pPr indent="457200"/>
            <a:r>
              <a:rPr lang="zh-CN" altLang="en-US" sz="2000" kern="100" dirty="0">
                <a:solidFill>
                  <a:schemeClr val="accent1"/>
                </a:solidFill>
                <a:latin typeface="华文楷体" panose="02010600040101010101" pitchFamily="2" charset="-122"/>
                <a:ea typeface="华文楷体" panose="02010600040101010101" pitchFamily="2" charset="-122"/>
              </a:rPr>
              <a:t>没开多远，小王乐啦，那辆大奔撞在护栏上了。哈哈，小王也停下车，他要去看看那个嚣张的家伙的熊样，他来到车旁，看见那家伙还好，受伤不重，看见他走过来，张嘴又说了：“伙计，开过大奔吗？” 小王差点气背过气去，可这家伙下面又说了，小王就真背过气去了。他说：</a:t>
            </a:r>
            <a:r>
              <a:rPr lang="zh-CN" altLang="zh-CN" sz="2000" kern="100" dirty="0">
                <a:solidFill>
                  <a:schemeClr val="accent1"/>
                </a:solidFill>
                <a:latin typeface="华文楷体" panose="02010600040101010101" pitchFamily="2" charset="-122"/>
                <a:ea typeface="华文楷体" panose="02010600040101010101" pitchFamily="2" charset="-122"/>
              </a:rPr>
              <a:t>“伙计，开过大奔吗？刹车在哪儿呀？”</a:t>
            </a:r>
          </a:p>
          <a:p>
            <a:pPr indent="457200"/>
            <a:endParaRPr lang="zh-CN" altLang="en-US" sz="2000" kern="100" dirty="0">
              <a:solidFill>
                <a:schemeClr val="accent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9833655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en-US" dirty="0"/>
              <a:t>幽默如何被解读？</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3896" y="518748"/>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85165" y="1321005"/>
            <a:ext cx="10688320" cy="4715753"/>
          </a:xfrm>
        </p:spPr>
        <p:txBody>
          <a:bodyPr>
            <a:noAutofit/>
          </a:bodyPr>
          <a:lstStyle/>
          <a:p>
            <a:pPr marL="45720" indent="720000" algn="just">
              <a:lnSpc>
                <a:spcPct val="150000"/>
              </a:lnSpc>
              <a:spcBef>
                <a:spcPts val="0"/>
              </a:spcBef>
              <a:buNone/>
            </a:pPr>
            <a:r>
              <a:rPr lang="zh-CN" altLang="en-US" sz="2400" dirty="0"/>
              <a:t>（一）从言语行为的角度解读幽默</a:t>
            </a:r>
          </a:p>
          <a:p>
            <a:pPr marL="45720" indent="0" algn="just">
              <a:lnSpc>
                <a:spcPct val="200000"/>
              </a:lnSpc>
              <a:buNone/>
            </a:pPr>
            <a:r>
              <a:rPr lang="zh-CN" altLang="en-US" sz="2000" dirty="0"/>
              <a:t>     </a:t>
            </a:r>
            <a:endParaRPr lang="zh-CN" altLang="en-US" sz="2000"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0514276F-2A96-4988-9D40-9984768A8F6B}"/>
              </a:ext>
            </a:extLst>
          </p:cNvPr>
          <p:cNvSpPr txBox="1"/>
          <p:nvPr/>
        </p:nvSpPr>
        <p:spPr>
          <a:xfrm>
            <a:off x="962924" y="2000638"/>
            <a:ext cx="9563734" cy="4555093"/>
          </a:xfrm>
          <a:prstGeom prst="rect">
            <a:avLst/>
          </a:prstGeom>
          <a:noFill/>
        </p:spPr>
        <p:txBody>
          <a:bodyPr wrap="square">
            <a:spAutoFit/>
          </a:bodyPr>
          <a:lstStyle/>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在这个例子中，当“开大奔的家伙”（说话者）对开奥拓的小王（听话者）说，“开过大奔吗？”在小王和读者看来，这句话不仅仅是在询问小王是否开过大奔，其言外之意是在向小王炫耀。直到最后，那家伙补全了所想说的话时，小王和读者才明白原来他没有显摆的意思，而是想咨询刹车的设置（耿娟娟</a:t>
            </a:r>
            <a:r>
              <a:rPr lang="en-US" altLang="zh-CN" sz="2000" dirty="0">
                <a:solidFill>
                  <a:schemeClr val="accent1"/>
                </a:solidFill>
                <a:latin typeface="Microsoft YaHei UI" panose="020B0503020204020204" pitchFamily="34" charset="-122"/>
                <a:ea typeface="Microsoft YaHei UI" panose="020B0503020204020204" pitchFamily="34" charset="-122"/>
              </a:rPr>
              <a:t>, 2015</a:t>
            </a:r>
            <a:r>
              <a:rPr lang="zh-CN" altLang="en-US" sz="2000" dirty="0">
                <a:solidFill>
                  <a:schemeClr val="accent1"/>
                </a:solidFill>
                <a:latin typeface="Microsoft YaHei UI" panose="020B0503020204020204" pitchFamily="34" charset="-122"/>
                <a:ea typeface="Microsoft YaHei UI" panose="020B0503020204020204" pitchFamily="34" charset="-122"/>
              </a:rPr>
              <a:t>）。</a:t>
            </a:r>
          </a:p>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产生幽默效果的就是对“开过大奔吗？”这个言语行为的不同的理解。刚一开始读者和听话者在语境的作用下，理解成炫耀这样的言外之意，最后，修正了之前的理解，真正地理解了说话者的意图。这之间的“误会”就产生了幽默的效果。在本例中，说话者要是直接说：你知道奔驰的刹车在哪里吗？就没有这样的幽默效果了。笑话中的幽默有时不在其言语的幽默，而在其言外之意。</a:t>
            </a:r>
          </a:p>
          <a:p>
            <a:pPr indent="457200"/>
            <a:r>
              <a:rPr lang="zh-CN" altLang="en-US" sz="2000" kern="100" dirty="0">
                <a:solidFill>
                  <a:schemeClr val="accent1"/>
                </a:solidFill>
                <a:latin typeface="华文楷体" panose="02010600040101010101" pitchFamily="2" charset="-122"/>
                <a:ea typeface="华文楷体" panose="02010600040101010101" pitchFamily="2" charset="-122"/>
              </a:rPr>
              <a:t>    </a:t>
            </a:r>
          </a:p>
        </p:txBody>
      </p:sp>
    </p:spTree>
    <p:extLst>
      <p:ext uri="{BB962C8B-B14F-4D97-AF65-F5344CB8AC3E}">
        <p14:creationId xmlns:p14="http://schemas.microsoft.com/office/powerpoint/2010/main" val="9790374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en-US" dirty="0"/>
              <a:t>幽默如何被解读？</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3896" y="518748"/>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85165" y="1321005"/>
            <a:ext cx="10688320" cy="4715753"/>
          </a:xfrm>
        </p:spPr>
        <p:txBody>
          <a:bodyPr>
            <a:noAutofit/>
          </a:bodyPr>
          <a:lstStyle/>
          <a:p>
            <a:pPr marL="45720" indent="720000" algn="just">
              <a:lnSpc>
                <a:spcPct val="150000"/>
              </a:lnSpc>
              <a:spcBef>
                <a:spcPts val="0"/>
              </a:spcBef>
              <a:buNone/>
            </a:pPr>
            <a:r>
              <a:rPr lang="zh-CN" altLang="en-US" sz="2400" dirty="0"/>
              <a:t>（二）从顺应论的语境观解读幽默</a:t>
            </a:r>
          </a:p>
          <a:p>
            <a:pPr marL="45720" indent="0" algn="just">
              <a:lnSpc>
                <a:spcPct val="200000"/>
              </a:lnSpc>
              <a:buNone/>
            </a:pPr>
            <a:r>
              <a:rPr lang="zh-CN" altLang="en-US" sz="2000" dirty="0"/>
              <a:t>      </a:t>
            </a:r>
            <a:endParaRPr lang="zh-CN" altLang="en-US" sz="2000"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0514276F-2A96-4988-9D40-9984768A8F6B}"/>
              </a:ext>
            </a:extLst>
          </p:cNvPr>
          <p:cNvSpPr txBox="1"/>
          <p:nvPr/>
        </p:nvSpPr>
        <p:spPr>
          <a:xfrm>
            <a:off x="962924" y="2000638"/>
            <a:ext cx="9563734" cy="4201150"/>
          </a:xfrm>
          <a:prstGeom prst="rect">
            <a:avLst/>
          </a:prstGeom>
          <a:noFill/>
        </p:spPr>
        <p:txBody>
          <a:bodyPr wrap="square">
            <a:spAutoFit/>
          </a:bodyPr>
          <a:lstStyle/>
          <a:p>
            <a:pPr indent="457200">
              <a:lnSpc>
                <a:spcPct val="150000"/>
              </a:lnSpc>
            </a:pPr>
            <a:r>
              <a:rPr lang="en-US" altLang="zh-CN" sz="2000" dirty="0" err="1">
                <a:solidFill>
                  <a:schemeClr val="accent1"/>
                </a:solidFill>
                <a:latin typeface="Microsoft YaHei UI" panose="020B0503020204020204" pitchFamily="34" charset="-122"/>
                <a:ea typeface="Microsoft YaHei UI" panose="020B0503020204020204" pitchFamily="34" charset="-122"/>
              </a:rPr>
              <a:t>Verschueren</a:t>
            </a: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a:t>
            </a:r>
            <a:r>
              <a:rPr lang="en-US" altLang="zh-CN" sz="2000" dirty="0">
                <a:solidFill>
                  <a:schemeClr val="accent1"/>
                </a:solidFill>
                <a:latin typeface="Microsoft YaHei UI" panose="020B0503020204020204" pitchFamily="34" charset="-122"/>
                <a:ea typeface="Microsoft YaHei UI" panose="020B0503020204020204" pitchFamily="34" charset="-122"/>
              </a:rPr>
              <a:t>1998</a:t>
            </a:r>
            <a:r>
              <a:rPr lang="zh-CN" altLang="en-US" sz="2000" dirty="0">
                <a:solidFill>
                  <a:schemeClr val="accent1"/>
                </a:solidFill>
                <a:latin typeface="Microsoft YaHei UI" panose="020B0503020204020204" pitchFamily="34" charset="-122"/>
                <a:ea typeface="Microsoft YaHei UI" panose="020B0503020204020204" pitchFamily="34" charset="-122"/>
              </a:rPr>
              <a:t>）提出了一种全新的理论</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楷体" panose="02010609060101010101" pitchFamily="49" charset="-122"/>
                <a:ea typeface="楷体" panose="02010609060101010101" pitchFamily="49" charset="-122"/>
              </a:rPr>
              <a:t>语言顺应论</a:t>
            </a:r>
            <a:r>
              <a:rPr lang="zh-CN" altLang="en-US"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a:t>
            </a: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linguistic adaptation theory</a:t>
            </a:r>
            <a:r>
              <a:rPr lang="zh-CN" altLang="en-US"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a:t>
            </a:r>
            <a:r>
              <a:rPr lang="zh-CN" altLang="en-US" sz="2000" dirty="0">
                <a:solidFill>
                  <a:schemeClr val="accent1"/>
                </a:solidFill>
                <a:latin typeface="Microsoft YaHei UI" panose="020B0503020204020204" pitchFamily="34" charset="-122"/>
                <a:ea typeface="Microsoft YaHei UI" panose="020B0503020204020204" pitchFamily="34" charset="-122"/>
              </a:rPr>
              <a:t>，从全新的角度去描述和理解语言的使用。在他看来，语言使用是语言发挥功能的过程，或者说，是语言使用者根据交际语境的需要不断选择语言手段，以达到交际意图的过程。这里，顺应就体现为语言的使用环境和语言结构选择之间的相互适应。</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言语语境指交际中的语言使用者根据语言本身的特点而选择的各种语言表达方式，包括篇内衔接、篇际制约和线性序列三个方面。篇内衔接指一些衔接手段；篇际制约指制约语篇的语用风格或情景因素；线性序列指语篇上安排话语的次序与前后逻辑语义关系。</a:t>
            </a:r>
            <a:r>
              <a:rPr lang="zh-CN" altLang="en-US" sz="2000" kern="100" dirty="0">
                <a:solidFill>
                  <a:schemeClr val="accent1"/>
                </a:solidFill>
                <a:latin typeface="华文楷体" panose="02010600040101010101" pitchFamily="2" charset="-122"/>
                <a:ea typeface="华文楷体" panose="02010600040101010101" pitchFamily="2" charset="-122"/>
              </a:rPr>
              <a:t>    </a:t>
            </a:r>
          </a:p>
        </p:txBody>
      </p:sp>
    </p:spTree>
    <p:extLst>
      <p:ext uri="{BB962C8B-B14F-4D97-AF65-F5344CB8AC3E}">
        <p14:creationId xmlns:p14="http://schemas.microsoft.com/office/powerpoint/2010/main" val="28008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en-US" dirty="0"/>
              <a:t>幽默如何被解读？</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3896" y="518748"/>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85165" y="1321005"/>
            <a:ext cx="10688320" cy="4715753"/>
          </a:xfrm>
        </p:spPr>
        <p:txBody>
          <a:bodyPr>
            <a:noAutofit/>
          </a:bodyPr>
          <a:lstStyle/>
          <a:p>
            <a:pPr marL="45720" indent="720000" algn="just">
              <a:lnSpc>
                <a:spcPct val="150000"/>
              </a:lnSpc>
              <a:spcBef>
                <a:spcPts val="0"/>
              </a:spcBef>
              <a:buNone/>
            </a:pPr>
            <a:r>
              <a:rPr lang="zh-CN" altLang="en-US" sz="2400" dirty="0"/>
              <a:t>（二）从顺应论的语境观解读幽默</a:t>
            </a:r>
          </a:p>
          <a:p>
            <a:pPr marL="45720" indent="0" algn="just">
              <a:lnSpc>
                <a:spcPct val="200000"/>
              </a:lnSpc>
              <a:buNone/>
            </a:pPr>
            <a:r>
              <a:rPr lang="zh-CN" altLang="en-US" sz="2000" dirty="0"/>
              <a:t>      </a:t>
            </a:r>
            <a:endParaRPr lang="zh-CN" altLang="en-US" sz="2000"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0514276F-2A96-4988-9D40-9984768A8F6B}"/>
              </a:ext>
            </a:extLst>
          </p:cNvPr>
          <p:cNvSpPr txBox="1"/>
          <p:nvPr/>
        </p:nvSpPr>
        <p:spPr>
          <a:xfrm>
            <a:off x="962924" y="2000638"/>
            <a:ext cx="9563734" cy="4193584"/>
          </a:xfrm>
          <a:prstGeom prst="rect">
            <a:avLst/>
          </a:prstGeom>
          <a:noFill/>
        </p:spPr>
        <p:txBody>
          <a:bodyPr wrap="square">
            <a:spAutoFit/>
          </a:bodyPr>
          <a:lstStyle/>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在幽默言语交际中，体现出来对言语语境的顺应。以下仅举一例说明：</a:t>
            </a:r>
          </a:p>
          <a:p>
            <a:pPr indent="457200">
              <a:lnSpc>
                <a:spcPct val="150000"/>
              </a:lnSpc>
            </a:pPr>
            <a:r>
              <a:rPr lang="en-US" altLang="zh-CN" sz="2000" kern="100" dirty="0">
                <a:solidFill>
                  <a:schemeClr val="accent1"/>
                </a:solidFill>
                <a:latin typeface="华文楷体" panose="02010600040101010101" pitchFamily="2" charset="-122"/>
                <a:ea typeface="华文楷体" panose="02010600040101010101" pitchFamily="2" charset="-122"/>
              </a:rPr>
              <a:t>Policeman: You can' t park here.</a:t>
            </a:r>
          </a:p>
          <a:p>
            <a:pPr indent="457200">
              <a:lnSpc>
                <a:spcPct val="150000"/>
              </a:lnSpc>
            </a:pPr>
            <a:r>
              <a:rPr lang="en-US" altLang="zh-CN" sz="2000" kern="100" dirty="0">
                <a:solidFill>
                  <a:schemeClr val="accent1"/>
                </a:solidFill>
                <a:latin typeface="华文楷体" panose="02010600040101010101" pitchFamily="2" charset="-122"/>
                <a:ea typeface="华文楷体" panose="02010600040101010101" pitchFamily="2" charset="-122"/>
              </a:rPr>
              <a:t>Driver: Why not ?</a:t>
            </a:r>
          </a:p>
          <a:p>
            <a:pPr indent="457200">
              <a:lnSpc>
                <a:spcPct val="150000"/>
              </a:lnSpc>
            </a:pPr>
            <a:r>
              <a:rPr lang="en-US" altLang="zh-CN" sz="2000" kern="100" dirty="0">
                <a:solidFill>
                  <a:schemeClr val="accent1"/>
                </a:solidFill>
                <a:latin typeface="华文楷体" panose="02010600040101010101" pitchFamily="2" charset="-122"/>
                <a:ea typeface="华文楷体" panose="02010600040101010101" pitchFamily="2" charset="-122"/>
              </a:rPr>
              <a:t>Policeman: Read the sign.</a:t>
            </a:r>
          </a:p>
          <a:p>
            <a:pPr indent="457200">
              <a:lnSpc>
                <a:spcPct val="150000"/>
              </a:lnSpc>
            </a:pPr>
            <a:r>
              <a:rPr lang="en-US" altLang="zh-CN" sz="2000" kern="100" dirty="0">
                <a:solidFill>
                  <a:schemeClr val="accent1"/>
                </a:solidFill>
                <a:latin typeface="华文楷体" panose="02010600040101010101" pitchFamily="2" charset="-122"/>
                <a:ea typeface="华文楷体" panose="02010600040101010101" pitchFamily="2" charset="-122"/>
              </a:rPr>
              <a:t>Driver: I did. It says, “Fine for parking</a:t>
            </a:r>
            <a:r>
              <a:rPr lang="zh-CN" altLang="en-US" sz="2000" kern="100" dirty="0">
                <a:solidFill>
                  <a:schemeClr val="accent1"/>
                </a:solidFill>
                <a:latin typeface="华文楷体" panose="02010600040101010101" pitchFamily="2" charset="-122"/>
                <a:ea typeface="华文楷体" panose="02010600040101010101" pitchFamily="2" charset="-122"/>
              </a:rPr>
              <a:t>”</a:t>
            </a:r>
            <a:r>
              <a:rPr lang="en-US" altLang="zh-CN" sz="2000" kern="100" dirty="0">
                <a:solidFill>
                  <a:schemeClr val="accent1"/>
                </a:solidFill>
                <a:latin typeface="华文楷体" panose="02010600040101010101" pitchFamily="2" charset="-122"/>
                <a:ea typeface="华文楷体" panose="02010600040101010101" pitchFamily="2" charset="-122"/>
              </a:rPr>
              <a:t>. So, I parked.</a:t>
            </a:r>
          </a:p>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这则会话中有其特定的情景因素：对话是发生在一个标识语“</a:t>
            </a:r>
            <a:r>
              <a:rPr lang="en-US" altLang="zh-CN" sz="2000" dirty="0">
                <a:solidFill>
                  <a:schemeClr val="accent1"/>
                </a:solidFill>
                <a:latin typeface="Microsoft YaHei UI" panose="020B0503020204020204" pitchFamily="34" charset="-122"/>
                <a:ea typeface="Microsoft YaHei UI" panose="020B0503020204020204" pitchFamily="34" charset="-122"/>
              </a:rPr>
              <a:t>Fine for parking”</a:t>
            </a:r>
            <a:r>
              <a:rPr lang="zh-CN" altLang="en-US" sz="2000" dirty="0">
                <a:solidFill>
                  <a:schemeClr val="accent1"/>
                </a:solidFill>
                <a:latin typeface="Microsoft YaHei UI" panose="020B0503020204020204" pitchFamily="34" charset="-122"/>
                <a:ea typeface="Microsoft YaHei UI" panose="020B0503020204020204" pitchFamily="34" charset="-122"/>
              </a:rPr>
              <a:t>旁边。标识语上的“</a:t>
            </a:r>
            <a:r>
              <a:rPr lang="en-US" altLang="zh-CN" sz="2000" dirty="0">
                <a:solidFill>
                  <a:schemeClr val="accent1"/>
                </a:solidFill>
                <a:latin typeface="Microsoft YaHei UI" panose="020B0503020204020204" pitchFamily="34" charset="-122"/>
                <a:ea typeface="Microsoft YaHei UI" panose="020B0503020204020204" pitchFamily="34" charset="-122"/>
              </a:rPr>
              <a:t>fine”</a:t>
            </a:r>
            <a:r>
              <a:rPr lang="zh-CN" altLang="en-US" sz="2000" dirty="0">
                <a:solidFill>
                  <a:schemeClr val="accent1"/>
                </a:solidFill>
                <a:latin typeface="Microsoft YaHei UI" panose="020B0503020204020204" pitchFamily="34" charset="-122"/>
                <a:ea typeface="Microsoft YaHei UI" panose="020B0503020204020204" pitchFamily="34" charset="-122"/>
              </a:rPr>
              <a:t>这个词将上下文巧妙地衔接起来，因为它既可作动词“罚款”，也可作形容词“好”的意思。根据言语语境的相关内容我们可以看出这则幽默的构成正是来源于说话者采取的语义强烈反差。</a:t>
            </a:r>
          </a:p>
        </p:txBody>
      </p:sp>
    </p:spTree>
    <p:extLst>
      <p:ext uri="{BB962C8B-B14F-4D97-AF65-F5344CB8AC3E}">
        <p14:creationId xmlns:p14="http://schemas.microsoft.com/office/powerpoint/2010/main" val="22853538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en-US" dirty="0"/>
              <a:t>幽默如何被解读？</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3896" y="518748"/>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85165" y="1321005"/>
            <a:ext cx="10688320" cy="4715753"/>
          </a:xfrm>
        </p:spPr>
        <p:txBody>
          <a:bodyPr>
            <a:noAutofit/>
          </a:bodyPr>
          <a:lstStyle/>
          <a:p>
            <a:pPr marL="45720" indent="720000" algn="just">
              <a:lnSpc>
                <a:spcPct val="150000"/>
              </a:lnSpc>
              <a:spcBef>
                <a:spcPts val="0"/>
              </a:spcBef>
              <a:buNone/>
            </a:pPr>
            <a:r>
              <a:rPr lang="zh-CN" altLang="en-US" sz="2400" dirty="0"/>
              <a:t>（三）从关联理论的角度解读幽默</a:t>
            </a:r>
            <a:endParaRPr lang="zh-CN" altLang="en-US" sz="2000"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0514276F-2A96-4988-9D40-9984768A8F6B}"/>
              </a:ext>
            </a:extLst>
          </p:cNvPr>
          <p:cNvSpPr txBox="1"/>
          <p:nvPr/>
        </p:nvSpPr>
        <p:spPr>
          <a:xfrm>
            <a:off x="962924" y="2000638"/>
            <a:ext cx="9563734" cy="4201150"/>
          </a:xfrm>
          <a:prstGeom prst="rect">
            <a:avLst/>
          </a:prstGeom>
          <a:noFill/>
        </p:spPr>
        <p:txBody>
          <a:bodyPr wrap="square">
            <a:spAutoFit/>
          </a:bodyPr>
          <a:lstStyle/>
          <a:p>
            <a:pPr indent="457200">
              <a:lnSpc>
                <a:spcPct val="150000"/>
              </a:lnSpc>
            </a:pPr>
            <a:r>
              <a:rPr lang="zh-CN" altLang="en-US" sz="2000" dirty="0">
                <a:solidFill>
                  <a:schemeClr val="accent1"/>
                </a:solidFill>
                <a:latin typeface="楷体" panose="02010609060101010101" pitchFamily="49" charset="-122"/>
                <a:ea typeface="楷体" panose="02010609060101010101" pitchFamily="49" charset="-122"/>
              </a:rPr>
              <a:t>关联理论</a:t>
            </a:r>
            <a:r>
              <a:rPr lang="zh-CN" altLang="en-US" sz="2000" dirty="0">
                <a:solidFill>
                  <a:schemeClr val="accent1"/>
                </a:solidFill>
                <a:latin typeface="Microsoft YaHei UI" panose="020B0503020204020204" pitchFamily="34" charset="-122"/>
                <a:ea typeface="Microsoft YaHei UI" panose="020B0503020204020204" pitchFamily="34" charset="-122"/>
              </a:rPr>
              <a:t>（</a:t>
            </a: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Relevance Theory</a:t>
            </a:r>
            <a:r>
              <a:rPr lang="zh-CN" altLang="en-US" sz="2000" dirty="0">
                <a:solidFill>
                  <a:schemeClr val="accent1"/>
                </a:solidFill>
                <a:latin typeface="Microsoft YaHei UI" panose="020B0503020204020204" pitchFamily="34" charset="-122"/>
                <a:ea typeface="Microsoft YaHei UI" panose="020B0503020204020204" pitchFamily="34" charset="-122"/>
              </a:rPr>
              <a:t>）是由斯波伯和威尔逊</a:t>
            </a:r>
            <a:r>
              <a:rPr lang="en-US" altLang="zh-CN" sz="2000" dirty="0">
                <a:solidFill>
                  <a:schemeClr val="accent1"/>
                </a:solidFill>
                <a:latin typeface="Microsoft YaHei UI" panose="020B0503020204020204" pitchFamily="34" charset="-122"/>
                <a:ea typeface="Microsoft YaHei UI" panose="020B0503020204020204" pitchFamily="34" charset="-122"/>
              </a:rPr>
              <a:t>( Sperber &amp;Wilson 1986)</a:t>
            </a:r>
            <a:r>
              <a:rPr lang="zh-CN" altLang="en-US" sz="2000" dirty="0">
                <a:solidFill>
                  <a:schemeClr val="accent1"/>
                </a:solidFill>
                <a:latin typeface="Microsoft YaHei UI" panose="020B0503020204020204" pitchFamily="34" charset="-122"/>
                <a:ea typeface="Microsoft YaHei UI" panose="020B0503020204020204" pitchFamily="34" charset="-122"/>
              </a:rPr>
              <a:t>共同提出的话语理论。关联理论强调交际活动是人类认知活动的一种，在话语交际中，受话者从发话者的话语出发，综合语境，进行关联的理解。斯波伯和威尔逊认为，要正确理解话语就要通过语境来寻找关联，为了寻找关联所作的推理是关联理论的基础，是实现成功交际的关键。</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关联论认为，任何明示的交际行为都意味着本交际行为所传递的假设具有最佳关联性。英语中的幽默是一种关联性的话语，但是它的关联不是听话者通过最小的努力获取最大语境效果的</a:t>
            </a:r>
            <a:r>
              <a:rPr lang="zh-CN" altLang="en-US" sz="2000" dirty="0">
                <a:solidFill>
                  <a:schemeClr val="accent1"/>
                </a:solidFill>
                <a:latin typeface="楷体" panose="02010609060101010101" pitchFamily="49" charset="-122"/>
                <a:ea typeface="楷体" panose="02010609060101010101" pitchFamily="49" charset="-122"/>
              </a:rPr>
              <a:t>最大关联</a:t>
            </a:r>
            <a:r>
              <a:rPr lang="zh-CN" altLang="en-US" sz="2000" dirty="0">
                <a:solidFill>
                  <a:schemeClr val="accent1"/>
                </a:solidFill>
                <a:latin typeface="Microsoft YaHei UI" panose="020B0503020204020204" pitchFamily="34" charset="-122"/>
                <a:ea typeface="Microsoft YaHei UI" panose="020B0503020204020204" pitchFamily="34" charset="-122"/>
              </a:rPr>
              <a:t>（</a:t>
            </a: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maximal relevance</a:t>
            </a:r>
            <a:r>
              <a:rPr lang="zh-CN" altLang="en-US" sz="2000" dirty="0">
                <a:solidFill>
                  <a:schemeClr val="accent1"/>
                </a:solidFill>
                <a:latin typeface="Microsoft YaHei UI" panose="020B0503020204020204" pitchFamily="34" charset="-122"/>
                <a:ea typeface="Microsoft YaHei UI" panose="020B0503020204020204" pitchFamily="34" charset="-122"/>
              </a:rPr>
              <a:t>），而是付出有效地努力获取足够充分的语境效果的</a:t>
            </a:r>
            <a:r>
              <a:rPr lang="zh-CN" altLang="en-US" sz="2000" dirty="0">
                <a:solidFill>
                  <a:schemeClr val="accent1"/>
                </a:solidFill>
                <a:latin typeface="楷体" panose="02010609060101010101" pitchFamily="49" charset="-122"/>
                <a:ea typeface="楷体" panose="02010609060101010101" pitchFamily="49" charset="-122"/>
              </a:rPr>
              <a:t>最佳关联（</a:t>
            </a: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optimal relevance</a:t>
            </a:r>
            <a:r>
              <a:rPr lang="zh-CN" altLang="en-US" sz="2000" dirty="0">
                <a:solidFill>
                  <a:schemeClr val="accent1"/>
                </a:solidFill>
                <a:latin typeface="楷体" panose="02010609060101010101" pitchFamily="49" charset="-122"/>
                <a:ea typeface="楷体" panose="02010609060101010101" pitchFamily="49"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a:t>
            </a:r>
          </a:p>
        </p:txBody>
      </p:sp>
    </p:spTree>
    <p:extLst>
      <p:ext uri="{BB962C8B-B14F-4D97-AF65-F5344CB8AC3E}">
        <p14:creationId xmlns:p14="http://schemas.microsoft.com/office/powerpoint/2010/main" val="25485868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en-US" dirty="0"/>
              <a:t>幽默如何被解读？</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3896" y="518748"/>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85165" y="1321005"/>
            <a:ext cx="10688320" cy="4715753"/>
          </a:xfrm>
        </p:spPr>
        <p:txBody>
          <a:bodyPr>
            <a:noAutofit/>
          </a:bodyPr>
          <a:lstStyle/>
          <a:p>
            <a:pPr marL="45720" indent="720000" algn="just">
              <a:lnSpc>
                <a:spcPct val="150000"/>
              </a:lnSpc>
              <a:spcBef>
                <a:spcPts val="0"/>
              </a:spcBef>
              <a:buNone/>
            </a:pPr>
            <a:r>
              <a:rPr lang="zh-CN" altLang="en-US" sz="2400" dirty="0"/>
              <a:t>（三）从关联理论的角度解读幽默</a:t>
            </a:r>
            <a:endParaRPr lang="zh-CN" altLang="en-US" sz="2000"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0514276F-2A96-4988-9D40-9984768A8F6B}"/>
              </a:ext>
            </a:extLst>
          </p:cNvPr>
          <p:cNvSpPr txBox="1"/>
          <p:nvPr/>
        </p:nvSpPr>
        <p:spPr>
          <a:xfrm>
            <a:off x="962924" y="2000638"/>
            <a:ext cx="9563734" cy="5116914"/>
          </a:xfrm>
          <a:prstGeom prst="rect">
            <a:avLst/>
          </a:prstGeom>
          <a:noFill/>
        </p:spPr>
        <p:txBody>
          <a:bodyPr wrap="square">
            <a:spAutoFit/>
          </a:bodyPr>
          <a:lstStyle/>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引起最大关联的语境假设常与幽默中新信息相矛盾或毫不相关，这是为了得到说话者真正想表达的信息，听话者必须重新根据自己新的认知语境，从新信息出发，直至找到话语的最佳关联。在这个过程中，如果听话者按照一般认知假设进入最大关联圈，而最大关联又和最佳关联相互矛盾时，幽默自然而然产生了。例如：</a:t>
            </a:r>
          </a:p>
          <a:p>
            <a:pPr indent="457200">
              <a:lnSpc>
                <a:spcPct val="150000"/>
              </a:lnSpc>
            </a:pP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My sister, a primary school teacher, was informed by one of her pupils that a bird had built its nest in the tree outside the classroom.</a:t>
            </a:r>
          </a:p>
          <a:p>
            <a:pPr indent="457200">
              <a:lnSpc>
                <a:spcPct val="150000"/>
              </a:lnSpc>
            </a:pP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“What kind of bird?” my sister asked.</a:t>
            </a:r>
          </a:p>
          <a:p>
            <a:pPr indent="457200">
              <a:lnSpc>
                <a:spcPct val="150000"/>
              </a:lnSpc>
            </a:pP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“I didn’t see the bird, only the nest” replied the child.</a:t>
            </a:r>
          </a:p>
          <a:p>
            <a:pPr indent="457200">
              <a:lnSpc>
                <a:spcPct val="150000"/>
              </a:lnSpc>
            </a:pP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“Then, can you describe the nest?” my sister encouraged her.</a:t>
            </a:r>
          </a:p>
          <a:p>
            <a:pPr indent="457200">
              <a:lnSpc>
                <a:spcPct val="150000"/>
              </a:lnSpc>
            </a:pPr>
            <a:r>
              <a:rPr lang="en-US" altLang="zh-CN" sz="2000"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“Well, Look! It just resembles your hair.” The child answered.</a:t>
            </a:r>
          </a:p>
          <a:p>
            <a:pPr indent="457200">
              <a:lnSpc>
                <a:spcPct val="150000"/>
              </a:lnSpc>
            </a:pPr>
            <a:endParaRPr lang="zh-CN" altLang="en-US" sz="2000" dirty="0">
              <a:solidFill>
                <a:schemeClr val="accent1"/>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253105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2376317748"/>
              </p:ext>
            </p:extLst>
          </p:nvPr>
        </p:nvGraphicFramePr>
        <p:xfrm>
          <a:off x="1133475" y="1601227"/>
          <a:ext cx="6994525" cy="3732773"/>
        </p:xfrm>
        <a:graphic>
          <a:graphicData uri="http://schemas.openxmlformats.org/drawingml/2006/table">
            <a:tbl>
              <a:tblPr firstRow="1" bandRow="1">
                <a:tableStyleId>{5C22544A-7EE6-4342-B048-85BDC9FD1C3A}</a:tableStyleId>
              </a:tblPr>
              <a:tblGrid>
                <a:gridCol w="6994525">
                  <a:extLst>
                    <a:ext uri="{9D8B030D-6E8A-4147-A177-3AD203B41FA5}">
                      <a16:colId xmlns:a16="http://schemas.microsoft.com/office/drawing/2014/main" val="743422230"/>
                    </a:ext>
                  </a:extLst>
                </a:gridCol>
              </a:tblGrid>
              <a:tr h="397799">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334974">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25.1.</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25.2.</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25.3.</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幽默有哪些表现形态？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25.4.</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幽默是如何产生的？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25.5.</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幽默如何被解读？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25.6.</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	</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en-US" dirty="0"/>
              <a:t>幽默如何被解读？</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3896" y="518748"/>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85165" y="1321005"/>
            <a:ext cx="10688320" cy="4715753"/>
          </a:xfrm>
        </p:spPr>
        <p:txBody>
          <a:bodyPr>
            <a:noAutofit/>
          </a:bodyPr>
          <a:lstStyle/>
          <a:p>
            <a:pPr marL="45720" indent="720000" algn="just">
              <a:lnSpc>
                <a:spcPct val="150000"/>
              </a:lnSpc>
              <a:spcBef>
                <a:spcPts val="0"/>
              </a:spcBef>
              <a:buNone/>
            </a:pPr>
            <a:r>
              <a:rPr lang="zh-CN" altLang="en-US" sz="2400" dirty="0"/>
              <a:t>（三）从关联理论的角度解读幽默</a:t>
            </a:r>
            <a:endParaRPr lang="zh-CN" altLang="en-US" sz="2000"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0514276F-2A96-4988-9D40-9984768A8F6B}"/>
              </a:ext>
            </a:extLst>
          </p:cNvPr>
          <p:cNvSpPr txBox="1"/>
          <p:nvPr/>
        </p:nvSpPr>
        <p:spPr>
          <a:xfrm>
            <a:off x="962924" y="2000638"/>
            <a:ext cx="9563734" cy="4193584"/>
          </a:xfrm>
          <a:prstGeom prst="rect">
            <a:avLst/>
          </a:prstGeom>
          <a:noFill/>
        </p:spPr>
        <p:txBody>
          <a:bodyPr wrap="square">
            <a:spAutoFit/>
          </a:bodyPr>
          <a:lstStyle/>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这个例子中，小女孩回答最后一句话之前，听者得出的一系列假设是：小孩看到了教室外一个鸟巢。作为她的老师，我的姐姐鼓励她并相信她能够为大家具体描述一下那个鸟巢的样子。然而，小女孩第一时间感觉到她的老师头发凌乱得就像那个鸟巢。所以对她来说，最不费力且能达到最大语境效果的就是她眼前老师凌乱的头发就是对鸟巢的最直接的描述。所以有着最大关联的句子是：“看，它就像你的头发一样！”而对于其他听者来说，对于老师的问题“你能描述一下那个鸟巢吗？”的最准确答案，也就是与之最佳关联的话语是那个鸟巢具体是什么样子的，而不是对老师头发的间接评价。</a:t>
            </a:r>
          </a:p>
          <a:p>
            <a:pPr indent="457200">
              <a:lnSpc>
                <a:spcPct val="150000"/>
              </a:lnSpc>
            </a:pPr>
            <a:r>
              <a:rPr lang="zh-CN" altLang="en-US" sz="2000" dirty="0">
                <a:solidFill>
                  <a:schemeClr val="accent1"/>
                </a:solidFill>
                <a:latin typeface="Microsoft YaHei UI" panose="020B0503020204020204" pitchFamily="34" charset="-122"/>
                <a:ea typeface="Microsoft YaHei UI" panose="020B0503020204020204" pitchFamily="34" charset="-122"/>
              </a:rPr>
              <a:t>这里，最大关联和最佳关联之间的反差导致了幽默的产生。</a:t>
            </a:r>
          </a:p>
        </p:txBody>
      </p:sp>
    </p:spTree>
    <p:extLst>
      <p:ext uri="{BB962C8B-B14F-4D97-AF65-F5344CB8AC3E}">
        <p14:creationId xmlns:p14="http://schemas.microsoft.com/office/powerpoint/2010/main" val="3811053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25.6.</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796063"/>
            <a:ext cx="10546080" cy="3322320"/>
          </a:xfrm>
        </p:spPr>
        <p:txBody>
          <a:bodyPr>
            <a:normAutofit fontScale="85000" lnSpcReduction="20000"/>
          </a:bodyPr>
          <a:lstStyle/>
          <a:p>
            <a:pPr marL="45720" indent="720000" algn="just">
              <a:lnSpc>
                <a:spcPct val="150000"/>
              </a:lnSpc>
              <a:spcBef>
                <a:spcPts val="0"/>
              </a:spcBef>
              <a:buNone/>
            </a:pPr>
            <a:r>
              <a:rPr lang="zh-CN" altLang="en-US" sz="2400" dirty="0"/>
              <a:t>幽默是生活中不可缺少的调味剂，没有幽默，生活就少了许多精彩。作家王蒙说过：“幽默是一种自信，一种从容冷静，一种健康的生活态度，一种恰如其分的批评和并不丧失原则的宽容，一种理性的头脑”。要能够更好地欣赏幽默就应当具备较好的语言素质和推理能力。掌握一定的语用学知识能够更轻松地欣赏并使用幽默。</a:t>
            </a:r>
            <a:endParaRPr lang="en-US" altLang="zh-CN" sz="2400" dirty="0"/>
          </a:p>
          <a:p>
            <a:pPr marL="45720" indent="720000" algn="just">
              <a:lnSpc>
                <a:spcPct val="150000"/>
              </a:lnSpc>
              <a:spcBef>
                <a:spcPts val="0"/>
              </a:spcBef>
              <a:buNone/>
            </a:pPr>
            <a:r>
              <a:rPr lang="zh-CN" altLang="en-US" sz="2400" dirty="0"/>
              <a:t>本单元分别从合作原则，礼貌原则探讨了幽默的产生机制。又从言语行为、语境顺应论和关联理论的角度分析了幽默的解读机制。但无论从哪个角度、用什么理论来欣赏幽默，只要正确理解发话人的幽默所在，明白其交际意图，则达到了交际的目的，即殊途同归。因此，欣赏幽默不在乎方式和过程，而在乎领会其精妙所在这一结果。</a:t>
            </a:r>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158240" y="263917"/>
            <a:ext cx="98755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25.1.</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1066800" y="2029338"/>
            <a:ext cx="10058400" cy="4010903"/>
          </a:xfrm>
        </p:spPr>
        <p:txBody>
          <a:bodyPr>
            <a:noAutofit/>
          </a:bodyPr>
          <a:lstStyle/>
          <a:p>
            <a:pPr marL="45720" indent="720000" algn="just">
              <a:lnSpc>
                <a:spcPct val="150000"/>
              </a:lnSpc>
              <a:spcBef>
                <a:spcPts val="0"/>
              </a:spcBef>
              <a:buNone/>
            </a:pPr>
            <a:r>
              <a:rPr lang="zh-CN" altLang="en-US" sz="1800" dirty="0"/>
              <a:t>著名作家萧伯纳和丘吉尔都是十九世纪英国很有影响的人物。二人交往较深，又都有几分傲气，因而见面后免不了打嘴仗，即便是通信也是如此。萧伯纳的幽默以尖刻著称，对丘吉尔就更不藏其锋芒了。有一次，萧伯纳派人送两张戏票给丘吉尔，并附上短笺：“亲爱的温斯顿爵士，奉上戏票２张，希望阁下能带一位朋友前来观看拙作</a:t>
            </a:r>
            <a:r>
              <a:rPr lang="en-US" altLang="zh-CN" sz="1800" dirty="0"/>
              <a:t>《</a:t>
            </a:r>
            <a:r>
              <a:rPr lang="zh-CN" altLang="en-US" sz="1800" dirty="0"/>
              <a:t>卖花女</a:t>
            </a:r>
            <a:r>
              <a:rPr lang="en-US" altLang="zh-CN" sz="1800" dirty="0"/>
              <a:t>》</a:t>
            </a:r>
            <a:r>
              <a:rPr lang="zh-CN" altLang="en-US" sz="1800" dirty="0"/>
              <a:t>的首场演出，假如阁下这样的人也有朋友的话。”萧伯纳的来信，奚落重于邀请，尤其是“这样的人”耐人寻味。丘吉尔看过信后，不甘示弱，马上写回条予以反击：“亲爱的萧伯纳先生，蒙赐戏票２张，谢谢！我和我的朋友因有约在先，不便分身前来观看</a:t>
            </a:r>
            <a:r>
              <a:rPr lang="en-US" altLang="zh-CN" sz="1800" dirty="0"/>
              <a:t>《</a:t>
            </a:r>
            <a:r>
              <a:rPr lang="zh-CN" altLang="en-US" sz="1800" dirty="0"/>
              <a:t>卖花女</a:t>
            </a:r>
            <a:r>
              <a:rPr lang="en-US" altLang="zh-CN" sz="1800" dirty="0"/>
              <a:t>》</a:t>
            </a:r>
            <a:r>
              <a:rPr lang="zh-CN" altLang="en-US" sz="1800" dirty="0"/>
              <a:t>的首场演出，但是我们一定会赶来观赏第二场演出，假如你的戏也会有第二场的话。”</a:t>
            </a:r>
          </a:p>
        </p:txBody>
      </p:sp>
      <p:pic>
        <p:nvPicPr>
          <p:cNvPr id="3" name="图片 2">
            <a:extLst>
              <a:ext uri="{FF2B5EF4-FFF2-40B4-BE49-F238E27FC236}">
                <a16:creationId xmlns:a16="http://schemas.microsoft.com/office/drawing/2014/main" id="{1306DE41-DAE6-4855-95CE-45E916B5DC57}"/>
              </a:ext>
            </a:extLst>
          </p:cNvPr>
          <p:cNvPicPr>
            <a:picLocks noChangeAspect="1"/>
          </p:cNvPicPr>
          <p:nvPr/>
        </p:nvPicPr>
        <p:blipFill>
          <a:blip r:embed="rId5"/>
          <a:stretch>
            <a:fillRect/>
          </a:stretch>
        </p:blipFill>
        <p:spPr>
          <a:xfrm>
            <a:off x="8258437" y="452451"/>
            <a:ext cx="2775323" cy="1576887"/>
          </a:xfrm>
          <a:prstGeom prst="rect">
            <a:avLst/>
          </a:prstGeom>
        </p:spPr>
      </p:pic>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25.2.</a:t>
            </a:r>
            <a:r>
              <a:rPr lang="zh-CN" altLang="en-US" dirty="0"/>
              <a:t>故事引发的思考</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lstStyle/>
          <a:p>
            <a:pPr marL="502920" indent="-457200" algn="just">
              <a:lnSpc>
                <a:spcPct val="150000"/>
              </a:lnSpc>
              <a:buFont typeface="+mj-lt"/>
              <a:buAutoNum type="arabicParenR"/>
            </a:pPr>
            <a:r>
              <a:rPr lang="zh-CN" altLang="en-US" sz="2600" dirty="0"/>
              <a:t>什么是幽默？它有哪些表现形态？</a:t>
            </a:r>
            <a:endParaRPr lang="en-US" altLang="zh-CN" sz="2600" dirty="0"/>
          </a:p>
          <a:p>
            <a:pPr marL="502920" indent="-457200" algn="just">
              <a:lnSpc>
                <a:spcPct val="150000"/>
              </a:lnSpc>
              <a:buFont typeface="+mj-lt"/>
              <a:buAutoNum type="arabicParenR"/>
            </a:pPr>
            <a:r>
              <a:rPr lang="zh-CN" altLang="en-US" sz="2600" dirty="0"/>
              <a:t>幽默是如何产生的？</a:t>
            </a:r>
            <a:endParaRPr lang="en-US" altLang="zh-CN" sz="2600" dirty="0"/>
          </a:p>
          <a:p>
            <a:pPr marL="502920" indent="-457200" algn="just">
              <a:lnSpc>
                <a:spcPct val="150000"/>
              </a:lnSpc>
              <a:buFont typeface="+mj-lt"/>
              <a:buAutoNum type="arabicParenR"/>
            </a:pPr>
            <a:r>
              <a:rPr lang="zh-CN" altLang="en-US" sz="2600" dirty="0"/>
              <a:t>幽默如何被人们解读的呢？</a:t>
            </a:r>
            <a:endParaRPr lang="en-GB" altLang="zh-CN" sz="2600" dirty="0"/>
          </a:p>
          <a:p>
            <a:pPr marL="502920" indent="-457200" algn="just">
              <a:buFont typeface="+mj-lt"/>
              <a:buAutoNum type="arabicParenR"/>
            </a:pPr>
            <a:endParaRPr lang="en-GB" altLang="zh-CN" sz="2800"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25.3.</a:t>
            </a:r>
            <a:r>
              <a:rPr lang="zh-CN" altLang="en-US" dirty="0"/>
              <a:t>幽默有哪些表现形态？</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86896" y="58117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720000" algn="just">
              <a:lnSpc>
                <a:spcPct val="150000"/>
              </a:lnSpc>
              <a:spcBef>
                <a:spcPts val="0"/>
              </a:spcBef>
              <a:buNone/>
            </a:pPr>
            <a:r>
              <a:rPr lang="zh-CN" altLang="en-US" sz="2400" dirty="0"/>
              <a:t>（一）机智型幽默</a:t>
            </a:r>
          </a:p>
          <a:p>
            <a:pPr marL="45720" indent="720000" algn="just">
              <a:lnSpc>
                <a:spcPct val="150000"/>
              </a:lnSpc>
              <a:spcBef>
                <a:spcPts val="0"/>
              </a:spcBef>
              <a:buNone/>
            </a:pPr>
            <a:r>
              <a:rPr lang="zh-CN" altLang="en-US" sz="2000" dirty="0"/>
              <a:t>机智不等于幽默，但机智是幽默的前提和一种表现形式，拥有智慧才能够发现世事的矛盾乖讹，并用机敏智慧的方式表现出来以达到幽默的效果。机智型幽默是交谈双方借着智慧</a:t>
            </a:r>
            <a:r>
              <a:rPr lang="en-US" altLang="zh-CN" sz="2000" dirty="0"/>
              <a:t>, </a:t>
            </a:r>
            <a:r>
              <a:rPr lang="zh-CN" altLang="en-US" sz="2000" dirty="0"/>
              <a:t>打破惯常的思维定势，巧妙地调侃对方赢得笑声的喜剧审美形态。例如下面的对话：</a:t>
            </a:r>
          </a:p>
          <a:p>
            <a:pPr marL="45720" indent="720000" algn="just">
              <a:lnSpc>
                <a:spcPct val="150000"/>
              </a:lnSpc>
              <a:spcBef>
                <a:spcPts val="0"/>
              </a:spcBef>
              <a:buNone/>
            </a:pPr>
            <a:r>
              <a:rPr lang="zh-CN" altLang="en-US" sz="2000" dirty="0">
                <a:latin typeface="华文楷体" panose="02010600040101010101" pitchFamily="2" charset="-122"/>
                <a:ea typeface="华文楷体" panose="02010600040101010101" pitchFamily="2" charset="-122"/>
              </a:rPr>
              <a:t>一天，德国大诗人歌德在公园散步，在一条狭窄的小路上遇到了一位反对他的批评家，这位傲慢的批评家说：“你知道吗？我这个人从来不给傻瓜让路。”歌德却笑着说：“我则恰恰相反。</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说完闪身让批评家过去。</a:t>
            </a:r>
          </a:p>
          <a:p>
            <a:pPr marL="45720" indent="720000" algn="just">
              <a:lnSpc>
                <a:spcPct val="150000"/>
              </a:lnSpc>
              <a:spcBef>
                <a:spcPts val="0"/>
              </a:spcBef>
              <a:buNone/>
            </a:pPr>
            <a:r>
              <a:rPr lang="zh-CN" altLang="en-US" sz="2000" dirty="0"/>
              <a:t>从上面的例子我们可以看出歌德的机智所在，在没有使用一句不礼貌话语的情况下，也同样捍卫了自己的尊严。这样出其不意的幽默所达到的效果比使用脏话骂回去的效果高了不止一个台阶。</a:t>
            </a:r>
          </a:p>
          <a:p>
            <a:pPr marL="45720" indent="720000" algn="just">
              <a:lnSpc>
                <a:spcPct val="150000"/>
              </a:lnSpc>
              <a:spcBef>
                <a:spcPts val="0"/>
              </a:spcBef>
              <a:buNone/>
            </a:pPr>
            <a:endParaRPr lang="en-US" altLang="zh-CN" sz="2400" dirty="0"/>
          </a:p>
        </p:txBody>
      </p:sp>
    </p:spTree>
    <p:extLst>
      <p:ext uri="{BB962C8B-B14F-4D97-AF65-F5344CB8AC3E}">
        <p14:creationId xmlns:p14="http://schemas.microsoft.com/office/powerpoint/2010/main" val="3922258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25.3.</a:t>
            </a:r>
            <a:r>
              <a:rPr lang="zh-CN" altLang="en-US" dirty="0"/>
              <a:t>幽默有哪些表现形态？</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86896" y="58117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551548"/>
            <a:ext cx="10688320" cy="4715753"/>
          </a:xfrm>
        </p:spPr>
        <p:txBody>
          <a:bodyPr>
            <a:noAutofit/>
          </a:bodyPr>
          <a:lstStyle/>
          <a:p>
            <a:pPr marL="45720" indent="720000" algn="just">
              <a:lnSpc>
                <a:spcPct val="150000"/>
              </a:lnSpc>
              <a:spcBef>
                <a:spcPts val="0"/>
              </a:spcBef>
              <a:buNone/>
            </a:pPr>
            <a:r>
              <a:rPr lang="zh-CN" altLang="en-US" sz="2400" dirty="0"/>
              <a:t>（二）讽刺型幽默</a:t>
            </a:r>
          </a:p>
          <a:p>
            <a:pPr marL="45720" indent="720000" algn="just">
              <a:lnSpc>
                <a:spcPct val="150000"/>
              </a:lnSpc>
              <a:spcBef>
                <a:spcPts val="0"/>
              </a:spcBef>
              <a:buNone/>
            </a:pPr>
            <a:r>
              <a:rPr lang="zh-CN" altLang="en-US" sz="2000" dirty="0"/>
              <a:t>幽默与讽刺也经常互相交融，你中有我，我中有你。幽默同讽刺一样带有进攻性，但是“太强的进攻性很容易使幽默由软变硬，硬到一定程度，幽默就变成讽刺了”。例如下面的对话：</a:t>
            </a:r>
          </a:p>
          <a:p>
            <a:pPr marL="45720" indent="720000" algn="just">
              <a:lnSpc>
                <a:spcPct val="150000"/>
              </a:lnSpc>
              <a:spcBef>
                <a:spcPts val="0"/>
              </a:spcBef>
              <a:buNone/>
            </a:pPr>
            <a:r>
              <a:rPr lang="fr-FR" altLang="zh-CN" sz="2000" dirty="0">
                <a:latin typeface="Times New Roman" panose="02020603050405020304" pitchFamily="18" charset="0"/>
                <a:cs typeface="Times New Roman" panose="02020603050405020304" pitchFamily="18" charset="0"/>
              </a:rPr>
              <a:t>Two travelers arrived at the hotel and were shown a rather dingy room.</a:t>
            </a:r>
          </a:p>
          <a:p>
            <a:pPr marL="45720" indent="720000" algn="just">
              <a:lnSpc>
                <a:spcPct val="150000"/>
              </a:lnSpc>
              <a:spcBef>
                <a:spcPts val="0"/>
              </a:spcBef>
              <a:buNone/>
            </a:pPr>
            <a:r>
              <a:rPr lang="fr-FR" altLang="zh-CN" sz="2000" dirty="0">
                <a:latin typeface="Times New Roman" panose="02020603050405020304" pitchFamily="18" charset="0"/>
                <a:cs typeface="Times New Roman" panose="02020603050405020304" pitchFamily="18" charset="0"/>
              </a:rPr>
              <a:t>“What ”, said one, “does this pigsty cost?”</a:t>
            </a:r>
          </a:p>
          <a:p>
            <a:pPr marL="45720" indent="720000" algn="just">
              <a:lnSpc>
                <a:spcPct val="150000"/>
              </a:lnSpc>
              <a:spcBef>
                <a:spcPts val="0"/>
              </a:spcBef>
              <a:buNone/>
            </a:pPr>
            <a:r>
              <a:rPr lang="fr-FR" altLang="zh-CN" sz="2000" dirty="0">
                <a:latin typeface="Times New Roman" panose="02020603050405020304" pitchFamily="18" charset="0"/>
                <a:cs typeface="Times New Roman" panose="02020603050405020304" pitchFamily="18" charset="0"/>
              </a:rPr>
              <a:t>Promptly the proprietor replied:“ For one pig two dollars, for two pigs three dollars.</a:t>
            </a:r>
          </a:p>
          <a:p>
            <a:pPr marL="45720" indent="720000" algn="just">
              <a:lnSpc>
                <a:spcPct val="150000"/>
              </a:lnSpc>
              <a:spcBef>
                <a:spcPts val="0"/>
              </a:spcBef>
              <a:buNone/>
            </a:pPr>
            <a:r>
              <a:rPr lang="zh-CN" altLang="en-US" sz="2000" dirty="0"/>
              <a:t>旅客用猪圈来形容宾馆房间</a:t>
            </a:r>
            <a:r>
              <a:rPr lang="en-US" altLang="zh-CN" sz="2000" dirty="0"/>
              <a:t>, </a:t>
            </a:r>
            <a:r>
              <a:rPr lang="zh-CN" altLang="en-US" sz="2000" dirty="0"/>
              <a:t>出于对宾馆环境的不满</a:t>
            </a:r>
            <a:r>
              <a:rPr lang="en-US" altLang="zh-CN" sz="2000" dirty="0"/>
              <a:t>, </a:t>
            </a:r>
            <a:r>
              <a:rPr lang="zh-CN" altLang="en-US" sz="2000" dirty="0"/>
              <a:t>同时也想获得低廉的房价。宾馆经营者正是考虑到了旅客的动机</a:t>
            </a:r>
            <a:r>
              <a:rPr lang="en-US" altLang="zh-CN" sz="2000" dirty="0"/>
              <a:t>, </a:t>
            </a:r>
            <a:r>
              <a:rPr lang="zh-CN" altLang="en-US" sz="2000" dirty="0"/>
              <a:t>也听出了旅客的轻蔑之意</a:t>
            </a:r>
            <a:r>
              <a:rPr lang="en-US" altLang="zh-CN" sz="2000" dirty="0"/>
              <a:t>,</a:t>
            </a:r>
            <a:r>
              <a:rPr lang="zh-CN" altLang="en-US" sz="2000" dirty="0"/>
              <a:t>为了维护自己的尊严</a:t>
            </a:r>
            <a:r>
              <a:rPr lang="en-US" altLang="zh-CN" sz="2000" dirty="0"/>
              <a:t>, </a:t>
            </a:r>
            <a:r>
              <a:rPr lang="zh-CN" altLang="en-US" sz="2000" dirty="0"/>
              <a:t>也批评旅客的无礼</a:t>
            </a:r>
            <a:r>
              <a:rPr lang="en-US" altLang="zh-CN" sz="2000" dirty="0"/>
              <a:t>,</a:t>
            </a:r>
            <a:r>
              <a:rPr lang="zh-CN" altLang="en-US" sz="2000" dirty="0"/>
              <a:t>他借用常识 </a:t>
            </a:r>
            <a:r>
              <a:rPr lang="en-US" altLang="zh-CN" sz="2000" dirty="0"/>
              <a:t>( </a:t>
            </a:r>
            <a:r>
              <a:rPr lang="zh-CN" altLang="en-US" sz="2000" dirty="0"/>
              <a:t>只有猪才住在猪圈里 </a:t>
            </a:r>
            <a:r>
              <a:rPr lang="en-US" altLang="zh-CN" sz="2000" dirty="0"/>
              <a:t>),</a:t>
            </a:r>
            <a:r>
              <a:rPr lang="zh-CN" altLang="en-US" sz="2000" dirty="0"/>
              <a:t>运用“</a:t>
            </a:r>
            <a:r>
              <a:rPr lang="fr-FR" altLang="zh-CN" sz="2000" dirty="0"/>
              <a:t>pig”</a:t>
            </a:r>
            <a:r>
              <a:rPr lang="zh-CN" altLang="en-US" sz="2000" dirty="0"/>
              <a:t>一词机智地反讽了旅客。</a:t>
            </a:r>
          </a:p>
          <a:p>
            <a:pPr marL="45720" indent="720000" algn="just">
              <a:lnSpc>
                <a:spcPct val="150000"/>
              </a:lnSpc>
              <a:spcBef>
                <a:spcPts val="0"/>
              </a:spcBef>
              <a:buNone/>
            </a:pPr>
            <a:endParaRPr lang="en-US" altLang="zh-CN" sz="2400" dirty="0"/>
          </a:p>
        </p:txBody>
      </p:sp>
    </p:spTree>
    <p:extLst>
      <p:ext uri="{BB962C8B-B14F-4D97-AF65-F5344CB8AC3E}">
        <p14:creationId xmlns:p14="http://schemas.microsoft.com/office/powerpoint/2010/main" val="1774043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25.3.</a:t>
            </a:r>
            <a:r>
              <a:rPr lang="zh-CN" altLang="en-US" dirty="0"/>
              <a:t>幽默有哪些表现形态？</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86896" y="58117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720000" algn="just">
              <a:lnSpc>
                <a:spcPct val="150000"/>
              </a:lnSpc>
              <a:spcBef>
                <a:spcPts val="0"/>
              </a:spcBef>
              <a:buNone/>
            </a:pPr>
            <a:r>
              <a:rPr lang="zh-CN" altLang="en-US" sz="2400" dirty="0"/>
              <a:t>（三）自嘲型幽默</a:t>
            </a:r>
          </a:p>
          <a:p>
            <a:pPr marL="45720" indent="720000" algn="just">
              <a:lnSpc>
                <a:spcPct val="150000"/>
              </a:lnSpc>
              <a:spcBef>
                <a:spcPts val="0"/>
              </a:spcBef>
              <a:buNone/>
            </a:pPr>
            <a:r>
              <a:rPr lang="zh-CN" altLang="en-US" sz="2000" dirty="0"/>
              <a:t>自嘲型幽默运用的是自我贬低、自我降格的手法来缓解当事人遇到的尴尬的局面。自嘲型幽默不仅存在与日常交流的话语中，很多文学作品中也可以发现。如下面的一个例子：</a:t>
            </a:r>
          </a:p>
          <a:p>
            <a:pPr marL="45720" indent="720000" algn="just">
              <a:lnSpc>
                <a:spcPct val="150000"/>
              </a:lnSpc>
              <a:spcBef>
                <a:spcPts val="0"/>
              </a:spcBef>
              <a:buNone/>
            </a:pPr>
            <a:r>
              <a:rPr lang="zh-CN" altLang="en-US" sz="1800" dirty="0">
                <a:latin typeface="华文楷体" panose="02010600040101010101" pitchFamily="2" charset="-122"/>
                <a:ea typeface="华文楷体" panose="02010600040101010101" pitchFamily="2" charset="-122"/>
              </a:rPr>
              <a:t>陈毅元帅自幼好学，酷爱读书。他看起书来，有时废寝忘食，达到入神入迷的程度。</a:t>
            </a:r>
          </a:p>
          <a:p>
            <a:pPr marL="45720" indent="720000" algn="just">
              <a:lnSpc>
                <a:spcPct val="150000"/>
              </a:lnSpc>
              <a:spcBef>
                <a:spcPts val="0"/>
              </a:spcBef>
              <a:buNone/>
            </a:pPr>
            <a:r>
              <a:rPr lang="zh-CN" altLang="en-US" sz="1800" dirty="0">
                <a:latin typeface="华文楷体" panose="02010600040101010101" pitchFamily="2" charset="-122"/>
                <a:ea typeface="华文楷体" panose="02010600040101010101" pitchFamily="2" charset="-122"/>
              </a:rPr>
              <a:t>有一次，陈毅到一位亲戚家去过中秋节。进门后，他意外地发现了一本自己渴求日久的好书，于是便不顾几十里跋涉的疲劳，一头扎进一间空屋子里，兴致勃勃地读起来，一边读还一边用毛笔作笔记。亲戚几次催他吃饭，他都舍不得放下。后来，亲戚只好把蒸好的糍粑和糖给他端到了书桌上。糍粑本该蘸着糖吃，谁知陈毅的注意力全集中到书上去了，竟然把糍粑伸到砚台里蘸上墨汁往嘴里送。过了一会儿，亲戚给他端面条来，见他满嘴都是墨，大吃一惊，不由自主地“啊”了一声。这下子，把外屋的人全引进来了，大家一看陈毅那滑稽的样子，都忍不住捧腹大笑起来。陈毅明白了是怎么回事之后，诙谐地说：“喝点墨水没关系，我正觉得肚子里墨水太少哩！”</a:t>
            </a:r>
          </a:p>
          <a:p>
            <a:pPr marL="45720" indent="720000" algn="just">
              <a:lnSpc>
                <a:spcPct val="150000"/>
              </a:lnSpc>
              <a:spcBef>
                <a:spcPts val="0"/>
              </a:spcBef>
              <a:buNone/>
            </a:pPr>
            <a:endParaRPr lang="en-US" altLang="zh-CN" sz="2400" dirty="0"/>
          </a:p>
        </p:txBody>
      </p:sp>
    </p:spTree>
    <p:extLst>
      <p:ext uri="{BB962C8B-B14F-4D97-AF65-F5344CB8AC3E}">
        <p14:creationId xmlns:p14="http://schemas.microsoft.com/office/powerpoint/2010/main" val="3999234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zh-CN" dirty="0"/>
              <a:t>幽默是如何产生的</a:t>
            </a:r>
            <a:r>
              <a:rPr lang="zh-CN" altLang="en-US" dirty="0"/>
              <a:t>？</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86896" y="58117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720000" algn="just">
              <a:lnSpc>
                <a:spcPct val="150000"/>
              </a:lnSpc>
              <a:spcBef>
                <a:spcPts val="0"/>
              </a:spcBef>
              <a:buNone/>
            </a:pPr>
            <a:r>
              <a:rPr lang="zh-CN" altLang="en-US" sz="2400" dirty="0"/>
              <a:t>（一）从合作原则看幽默的产生</a:t>
            </a:r>
          </a:p>
          <a:p>
            <a:pPr marL="45720" indent="720000" algn="just">
              <a:lnSpc>
                <a:spcPct val="200000"/>
              </a:lnSpc>
              <a:spcBef>
                <a:spcPts val="0"/>
              </a:spcBef>
              <a:buNone/>
            </a:pPr>
            <a:r>
              <a:rPr lang="zh-CN" altLang="en-US" sz="2000" dirty="0"/>
              <a:t>  </a:t>
            </a:r>
            <a:endParaRPr lang="en-US" altLang="zh-CN" sz="2000" dirty="0"/>
          </a:p>
          <a:p>
            <a:pPr marL="45720" indent="720000" algn="just">
              <a:lnSpc>
                <a:spcPct val="200000"/>
              </a:lnSpc>
              <a:spcBef>
                <a:spcPts val="0"/>
              </a:spcBef>
              <a:buNone/>
            </a:pPr>
            <a:r>
              <a:rPr lang="zh-CN" altLang="en-US" sz="2000" dirty="0"/>
              <a:t>  “</a:t>
            </a:r>
            <a:r>
              <a:rPr lang="zh-CN" altLang="en-US" sz="2000" dirty="0">
                <a:latin typeface="楷体" panose="02010609060101010101" pitchFamily="49" charset="-122"/>
                <a:ea typeface="楷体" panose="02010609060101010101" pitchFamily="49" charset="-122"/>
              </a:rPr>
              <a:t>合作原则”</a:t>
            </a:r>
            <a:r>
              <a:rPr lang="zh-CN" altLang="en-US" sz="2000" dirty="0"/>
              <a:t>是由美国著名语言哲学家格赖斯</a:t>
            </a:r>
            <a:r>
              <a:rPr lang="en-US" altLang="zh-CN" sz="2000" dirty="0"/>
              <a:t>(Grice 1967)</a:t>
            </a:r>
            <a:r>
              <a:rPr lang="zh-CN" altLang="en-US" sz="2000" dirty="0"/>
              <a:t>在哈佛大学的演讲中提出的。格赖斯认为</a:t>
            </a:r>
            <a:r>
              <a:rPr lang="en-US" altLang="zh-CN" sz="2000" dirty="0"/>
              <a:t>,</a:t>
            </a:r>
            <a:r>
              <a:rPr lang="zh-CN" altLang="en-US" sz="2000" dirty="0"/>
              <a:t>在人们交际过程中</a:t>
            </a:r>
            <a:r>
              <a:rPr lang="en-US" altLang="zh-CN" sz="2000" dirty="0"/>
              <a:t>,</a:t>
            </a:r>
            <a:r>
              <a:rPr lang="zh-CN" altLang="en-US" sz="2000" dirty="0"/>
              <a:t>对话双方似乎在有意无意地遵循着某一原则</a:t>
            </a:r>
            <a:r>
              <a:rPr lang="en-US" altLang="zh-CN" sz="2000" dirty="0"/>
              <a:t>, </a:t>
            </a:r>
            <a:r>
              <a:rPr lang="zh-CN" altLang="en-US" sz="2000" dirty="0"/>
              <a:t>以求有效地配合从而完成交际任务。因此</a:t>
            </a:r>
            <a:r>
              <a:rPr lang="en-US" altLang="zh-CN" sz="2000" dirty="0"/>
              <a:t>, </a:t>
            </a:r>
            <a:r>
              <a:rPr lang="zh-CN" altLang="en-US" sz="2000" dirty="0"/>
              <a:t>格赖斯提出了会话中的“合作原则”即量的准则、质的准则、关系准则和方式准则。</a:t>
            </a:r>
            <a:endParaRPr lang="en-US" altLang="zh-CN" sz="2000" dirty="0"/>
          </a:p>
          <a:p>
            <a:pPr marL="45720" indent="720000" algn="just">
              <a:lnSpc>
                <a:spcPct val="200000"/>
              </a:lnSpc>
              <a:spcBef>
                <a:spcPts val="0"/>
              </a:spcBef>
              <a:buNone/>
            </a:pPr>
            <a:endParaRPr lang="en-US" altLang="zh-CN" sz="2000" dirty="0"/>
          </a:p>
        </p:txBody>
      </p:sp>
    </p:spTree>
    <p:extLst>
      <p:ext uri="{BB962C8B-B14F-4D97-AF65-F5344CB8AC3E}">
        <p14:creationId xmlns:p14="http://schemas.microsoft.com/office/powerpoint/2010/main" val="2002804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514475" y="360194"/>
            <a:ext cx="10610336" cy="1356360"/>
          </a:xfrm>
        </p:spPr>
        <p:txBody>
          <a:bodyPr rtlCol="0"/>
          <a:lstStyle/>
          <a:p>
            <a:pPr rtl="0"/>
            <a:r>
              <a:rPr lang="en-US" altLang="zh-CN" dirty="0"/>
              <a:t>25.4.</a:t>
            </a:r>
            <a:r>
              <a:rPr lang="zh-CN" altLang="zh-CN" dirty="0"/>
              <a:t>幽默是如何产生的</a:t>
            </a:r>
            <a:r>
              <a:rPr lang="zh-CN" altLang="en-US" dirty="0"/>
              <a:t>？</a:t>
            </a: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86896" y="58117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720000" algn="just">
              <a:lnSpc>
                <a:spcPct val="150000"/>
              </a:lnSpc>
              <a:spcBef>
                <a:spcPts val="0"/>
              </a:spcBef>
              <a:buNone/>
            </a:pPr>
            <a:r>
              <a:rPr lang="zh-CN" altLang="en-US" sz="2400" dirty="0"/>
              <a:t>（一）从合作原则看幽默的产生</a:t>
            </a:r>
          </a:p>
          <a:p>
            <a:pPr marL="45720" indent="0" algn="just">
              <a:buNone/>
            </a:pPr>
            <a:r>
              <a:rPr lang="en-US" altLang="zh-CN" sz="2000" dirty="0"/>
              <a:t>          </a:t>
            </a:r>
            <a:r>
              <a:rPr lang="zh-CN" altLang="zh-CN" sz="2000" dirty="0"/>
              <a:t>下面我们就用具体的例子来分析这些准则和幽默产生的关系：</a:t>
            </a:r>
          </a:p>
          <a:p>
            <a:pPr indent="0" algn="just">
              <a:buNone/>
            </a:pPr>
            <a:r>
              <a:rPr lang="en-US" altLang="zh-CN" sz="1800" kern="100" dirty="0">
                <a:effectLst/>
                <a:latin typeface="Times New Roman" panose="02020603050405020304" pitchFamily="18" charset="0"/>
                <a:ea typeface="宋体" panose="02010600030101010101" pitchFamily="2" charset="-122"/>
              </a:rPr>
              <a:t>        </a:t>
            </a:r>
            <a:r>
              <a:rPr lang="zh-CN" altLang="zh-CN" sz="2000" kern="100" dirty="0">
                <a:effectLst/>
                <a:latin typeface="华文楷体" panose="02010600040101010101" pitchFamily="2" charset="-122"/>
                <a:ea typeface="华文楷体" panose="02010600040101010101" pitchFamily="2" charset="-122"/>
              </a:rPr>
              <a:t>一位学者乘飞机时感到很无聊，就弄醒旁边睡觉的人问他是否愿意同自己玩一个游戏。其规则是这样的：学者问男士一个问题</a:t>
            </a:r>
            <a:r>
              <a:rPr lang="en-US" altLang="zh-CN" sz="2000" kern="100" dirty="0">
                <a:effectLst/>
                <a:latin typeface="华文楷体" panose="02010600040101010101" pitchFamily="2" charset="-122"/>
                <a:ea typeface="华文楷体" panose="02010600040101010101" pitchFamily="2" charset="-122"/>
              </a:rPr>
              <a:t>,</a:t>
            </a:r>
            <a:r>
              <a:rPr lang="zh-CN" altLang="zh-CN" sz="2000" kern="100" dirty="0">
                <a:effectLst/>
                <a:latin typeface="华文楷体" panose="02010600040101010101" pitchFamily="2" charset="-122"/>
                <a:ea typeface="华文楷体" panose="02010600040101010101" pitchFamily="2" charset="-122"/>
              </a:rPr>
              <a:t>如果男士回答不出</a:t>
            </a:r>
            <a:r>
              <a:rPr lang="en-US" altLang="zh-CN" sz="2000" kern="100" dirty="0">
                <a:effectLst/>
                <a:latin typeface="华文楷体" panose="02010600040101010101" pitchFamily="2" charset="-122"/>
                <a:ea typeface="华文楷体" panose="02010600040101010101" pitchFamily="2" charset="-122"/>
              </a:rPr>
              <a:t>, </a:t>
            </a:r>
            <a:r>
              <a:rPr lang="zh-CN" altLang="zh-CN" sz="2000" kern="100" dirty="0">
                <a:effectLst/>
                <a:latin typeface="华文楷体" panose="02010600040101010101" pitchFamily="2" charset="-122"/>
                <a:ea typeface="华文楷体" panose="02010600040101010101" pitchFamily="2" charset="-122"/>
              </a:rPr>
              <a:t>就给学者</a:t>
            </a:r>
            <a:r>
              <a:rPr lang="en-US" altLang="zh-CN" sz="2000" kern="100" dirty="0">
                <a:effectLst/>
                <a:latin typeface="华文楷体" panose="02010600040101010101" pitchFamily="2" charset="-122"/>
                <a:ea typeface="华文楷体" panose="02010600040101010101" pitchFamily="2" charset="-122"/>
              </a:rPr>
              <a:t> 5 </a:t>
            </a:r>
            <a:r>
              <a:rPr lang="zh-CN" altLang="zh-CN" sz="2000" kern="100" dirty="0">
                <a:effectLst/>
                <a:latin typeface="华文楷体" panose="02010600040101010101" pitchFamily="2" charset="-122"/>
                <a:ea typeface="华文楷体" panose="02010600040101010101" pitchFamily="2" charset="-122"/>
              </a:rPr>
              <a:t>美元；反之，男士问学者一个问题，如果学者回答不出，则给男士</a:t>
            </a:r>
            <a:r>
              <a:rPr lang="en-US" altLang="zh-CN" sz="2000" kern="100" dirty="0">
                <a:effectLst/>
                <a:latin typeface="华文楷体" panose="02010600040101010101" pitchFamily="2" charset="-122"/>
                <a:ea typeface="华文楷体" panose="02010600040101010101" pitchFamily="2" charset="-122"/>
              </a:rPr>
              <a:t> 50 </a:t>
            </a:r>
            <a:r>
              <a:rPr lang="zh-CN" altLang="zh-CN" sz="2000" kern="100" dirty="0">
                <a:effectLst/>
                <a:latin typeface="华文楷体" panose="02010600040101010101" pitchFamily="2" charset="-122"/>
                <a:ea typeface="华文楷体" panose="02010600040101010101" pitchFamily="2" charset="-122"/>
              </a:rPr>
              <a:t>美元。学者的问题是：</a:t>
            </a:r>
            <a:r>
              <a:rPr lang="en-US" altLang="zh-CN" sz="2000" kern="100" dirty="0">
                <a:effectLst/>
                <a:latin typeface="华文楷体" panose="02010600040101010101" pitchFamily="2" charset="-122"/>
                <a:ea typeface="华文楷体" panose="02010600040101010101" pitchFamily="2" charset="-122"/>
              </a:rPr>
              <a:t>What' s the distance from the earth to the moon ?</a:t>
            </a:r>
            <a:r>
              <a:rPr lang="zh-CN" altLang="zh-CN" sz="2000" kern="100" dirty="0">
                <a:effectLst/>
                <a:latin typeface="华文楷体" panose="02010600040101010101" pitchFamily="2" charset="-122"/>
                <a:ea typeface="华文楷体" panose="02010600040101010101" pitchFamily="2" charset="-122"/>
              </a:rPr>
              <a:t>男士回答不出，只好给学者</a:t>
            </a:r>
            <a:r>
              <a:rPr lang="en-US" altLang="zh-CN" sz="2000" kern="100" dirty="0">
                <a:effectLst/>
                <a:latin typeface="华文楷体" panose="02010600040101010101" pitchFamily="2" charset="-122"/>
                <a:ea typeface="华文楷体" panose="02010600040101010101" pitchFamily="2" charset="-122"/>
              </a:rPr>
              <a:t> 5 </a:t>
            </a:r>
            <a:r>
              <a:rPr lang="zh-CN" altLang="zh-CN" sz="2000" kern="100" dirty="0">
                <a:effectLst/>
                <a:latin typeface="华文楷体" panose="02010600040101010101" pitchFamily="2" charset="-122"/>
                <a:ea typeface="华文楷体" panose="02010600040101010101" pitchFamily="2" charset="-122"/>
              </a:rPr>
              <a:t>美元。轮到男士提问时，他想了一会儿，问道：</a:t>
            </a:r>
            <a:r>
              <a:rPr lang="en-US" altLang="zh-CN" sz="2000" kern="100" dirty="0">
                <a:effectLst/>
                <a:latin typeface="华文楷体" panose="02010600040101010101" pitchFamily="2" charset="-122"/>
                <a:ea typeface="华文楷体" panose="02010600040101010101" pitchFamily="2" charset="-122"/>
              </a:rPr>
              <a:t>“What goes up a hill with three legs and comes down with four ?”</a:t>
            </a:r>
            <a:r>
              <a:rPr lang="zh-CN" altLang="zh-CN" sz="2000" kern="100" dirty="0">
                <a:effectLst/>
                <a:latin typeface="华文楷体" panose="02010600040101010101" pitchFamily="2" charset="-122"/>
                <a:ea typeface="华文楷体" panose="02010600040101010101" pitchFamily="2" charset="-122"/>
              </a:rPr>
              <a:t>学者绞尽脑汁想了一个小时，还是百思不得其解，无奈之下只好拿出</a:t>
            </a:r>
            <a:r>
              <a:rPr lang="en-US" altLang="zh-CN" sz="2000" kern="100" dirty="0">
                <a:effectLst/>
                <a:latin typeface="华文楷体" panose="02010600040101010101" pitchFamily="2" charset="-122"/>
                <a:ea typeface="华文楷体" panose="02010600040101010101" pitchFamily="2" charset="-122"/>
              </a:rPr>
              <a:t> 50 </a:t>
            </a:r>
            <a:r>
              <a:rPr lang="zh-CN" altLang="zh-CN" sz="2000" kern="100" dirty="0">
                <a:effectLst/>
                <a:latin typeface="华文楷体" panose="02010600040101010101" pitchFamily="2" charset="-122"/>
                <a:ea typeface="华文楷体" panose="02010600040101010101" pitchFamily="2" charset="-122"/>
              </a:rPr>
              <a:t>美元给那位男士，并且问道：</a:t>
            </a:r>
            <a:r>
              <a:rPr lang="en-US" altLang="zh-CN" sz="2000" kern="100" dirty="0">
                <a:effectLst/>
                <a:latin typeface="华文楷体" panose="02010600040101010101" pitchFamily="2" charset="-122"/>
                <a:ea typeface="华文楷体" panose="02010600040101010101" pitchFamily="2" charset="-122"/>
              </a:rPr>
              <a:t>What' s the answer ?</a:t>
            </a:r>
            <a:r>
              <a:rPr lang="zh-CN" altLang="zh-CN" sz="2000" kern="100" dirty="0">
                <a:effectLst/>
                <a:latin typeface="华文楷体" panose="02010600040101010101" pitchFamily="2" charset="-122"/>
                <a:ea typeface="华文楷体" panose="02010600040101010101" pitchFamily="2" charset="-122"/>
              </a:rPr>
              <a:t>男士脱口而出</a:t>
            </a:r>
            <a:r>
              <a:rPr lang="en-US" altLang="zh-CN" sz="2000" kern="100" dirty="0">
                <a:effectLst/>
                <a:latin typeface="华文楷体" panose="02010600040101010101" pitchFamily="2" charset="-122"/>
                <a:ea typeface="华文楷体" panose="02010600040101010101" pitchFamily="2" charset="-122"/>
              </a:rPr>
              <a:t>“I don’ t know.”</a:t>
            </a:r>
            <a:r>
              <a:rPr lang="zh-CN" altLang="zh-CN" sz="2000" kern="100" dirty="0">
                <a:effectLst/>
                <a:latin typeface="华文楷体" panose="02010600040101010101" pitchFamily="2" charset="-122"/>
                <a:ea typeface="华文楷体" panose="02010600040101010101" pitchFamily="2" charset="-122"/>
              </a:rPr>
              <a:t>随后拿着学者给的</a:t>
            </a:r>
            <a:r>
              <a:rPr lang="en-US" altLang="zh-CN" sz="2000" kern="100" dirty="0">
                <a:effectLst/>
                <a:latin typeface="华文楷体" panose="02010600040101010101" pitchFamily="2" charset="-122"/>
                <a:ea typeface="华文楷体" panose="02010600040101010101" pitchFamily="2" charset="-122"/>
              </a:rPr>
              <a:t> 50 </a:t>
            </a:r>
            <a:r>
              <a:rPr lang="zh-CN" altLang="zh-CN" sz="2000" kern="100" dirty="0">
                <a:effectLst/>
                <a:latin typeface="华文楷体" panose="02010600040101010101" pitchFamily="2" charset="-122"/>
                <a:ea typeface="华文楷体" panose="02010600040101010101" pitchFamily="2" charset="-122"/>
              </a:rPr>
              <a:t>美元接着睡觉去了。</a:t>
            </a:r>
          </a:p>
          <a:p>
            <a:pPr marL="45720" indent="720000" algn="just">
              <a:lnSpc>
                <a:spcPct val="200000"/>
              </a:lnSpc>
              <a:spcBef>
                <a:spcPts val="0"/>
              </a:spcBef>
              <a:buNone/>
            </a:pPr>
            <a:r>
              <a:rPr lang="zh-CN" altLang="en-US" sz="2000" dirty="0"/>
              <a:t>在对话中虽然发话人故意违反了合作原则，却并不想让对方察觉，这种对“合作原则”的故意违反并没有什么“特殊会话蕴涵”可言，但却促成了一则幽默的产生。</a:t>
            </a:r>
            <a:endParaRPr lang="en-US" altLang="zh-CN" sz="2000" dirty="0"/>
          </a:p>
        </p:txBody>
      </p:sp>
    </p:spTree>
    <p:extLst>
      <p:ext uri="{BB962C8B-B14F-4D97-AF65-F5344CB8AC3E}">
        <p14:creationId xmlns:p14="http://schemas.microsoft.com/office/powerpoint/2010/main" val="3842147627"/>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530</TotalTime>
  <Words>3756</Words>
  <Application>Microsoft Office PowerPoint</Application>
  <PresentationFormat>宽屏</PresentationFormat>
  <Paragraphs>144</Paragraphs>
  <Slides>22</Slides>
  <Notes>22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Microsoft YaHei UI</vt:lpstr>
      <vt:lpstr>黑体</vt:lpstr>
      <vt:lpstr>华文楷体</vt:lpstr>
      <vt:lpstr>楷体</vt:lpstr>
      <vt:lpstr>Corbel</vt:lpstr>
      <vt:lpstr>Times New Roman</vt:lpstr>
      <vt:lpstr>Wingdings</vt:lpstr>
      <vt:lpstr>基础</vt:lpstr>
      <vt:lpstr>25.逗你一笑</vt:lpstr>
      <vt:lpstr>目录</vt:lpstr>
      <vt:lpstr>25.1.故事缘起</vt:lpstr>
      <vt:lpstr>25.2.故事引发的思考</vt:lpstr>
      <vt:lpstr>25.3.幽默有哪些表现形态？</vt:lpstr>
      <vt:lpstr>25.3.幽默有哪些表现形态？</vt:lpstr>
      <vt:lpstr>25.3.幽默有哪些表现形态？</vt:lpstr>
      <vt:lpstr>25.4.幽默是如何产生的？</vt:lpstr>
      <vt:lpstr>25.4.幽默是如何产生的？</vt:lpstr>
      <vt:lpstr>25.4.幽默是如何产生的？</vt:lpstr>
      <vt:lpstr>25.4.幽默是如何产生的？</vt:lpstr>
      <vt:lpstr>25.4.幽默如何被解读？</vt:lpstr>
      <vt:lpstr>25.4.幽默如何被解读？</vt:lpstr>
      <vt:lpstr>25.4.幽默如何被解读？</vt:lpstr>
      <vt:lpstr>25.4.幽默如何被解读？</vt:lpstr>
      <vt:lpstr>25.4.幽默如何被解读？</vt:lpstr>
      <vt:lpstr>25.4.幽默如何被解读？</vt:lpstr>
      <vt:lpstr>25.4.幽默如何被解读？</vt:lpstr>
      <vt:lpstr>25.4.幽默如何被解读？</vt:lpstr>
      <vt:lpstr>25.4.幽默如何被解读？</vt:lpstr>
      <vt:lpstr>25.6.结语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银鹫 张</cp:lastModifiedBy>
  <cp:revision>15</cp:revision>
  <dcterms:created xsi:type="dcterms:W3CDTF">2021-12-20T02:23:42Z</dcterms:created>
  <dcterms:modified xsi:type="dcterms:W3CDTF">2021-12-25T08:40:10Z</dcterms:modified>
</cp:coreProperties>
</file>